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20"/>
  </p:notesMasterIdLst>
  <p:sldIdLst>
    <p:sldId id="3753" r:id="rId6"/>
    <p:sldId id="3752" r:id="rId7"/>
    <p:sldId id="3742" r:id="rId8"/>
    <p:sldId id="3750" r:id="rId9"/>
    <p:sldId id="3732" r:id="rId10"/>
    <p:sldId id="3738" r:id="rId11"/>
    <p:sldId id="3657" r:id="rId12"/>
    <p:sldId id="3756" r:id="rId13"/>
    <p:sldId id="3757" r:id="rId14"/>
    <p:sldId id="3754" r:id="rId15"/>
    <p:sldId id="3744" r:id="rId16"/>
    <p:sldId id="3758" r:id="rId17"/>
    <p:sldId id="3759" r:id="rId18"/>
    <p:sldId id="375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y Tinman" initials="KT" lastIdx="3" clrIdx="0">
    <p:extLst>
      <p:ext uri="{19B8F6BF-5375-455C-9EA6-DF929625EA0E}">
        <p15:presenceInfo xmlns:p15="http://schemas.microsoft.com/office/powerpoint/2012/main" userId="S::Katy.Tinman@childrenssociety.org.uk::ec5f02b8-fdf7-4742-9383-dc0b432e7f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6"/>
    <a:srgbClr val="000000"/>
    <a:srgbClr val="5AE0BB"/>
    <a:srgbClr val="92D05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02B6E-46D4-4BA8-A5FC-F5B961A8852D}" v="1" dt="2023-03-20T14:15:35.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9424" autoAdjust="0"/>
  </p:normalViewPr>
  <p:slideViewPr>
    <p:cSldViewPr snapToGrid="0">
      <p:cViewPr varScale="1">
        <p:scale>
          <a:sx n="80" d="100"/>
          <a:sy n="80" d="100"/>
        </p:scale>
        <p:origin x="9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8T15:34:41.023"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543B8-23F5-4843-A865-3BB8323BA45B}"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9981B-80C3-4056-AC0C-6F6138B78F4E}" type="slidenum">
              <a:rPr lang="en-GB" smtClean="0"/>
              <a:t>‹#›</a:t>
            </a:fld>
            <a:endParaRPr lang="en-GB"/>
          </a:p>
        </p:txBody>
      </p:sp>
    </p:spTree>
    <p:extLst>
      <p:ext uri="{BB962C8B-B14F-4D97-AF65-F5344CB8AC3E}">
        <p14:creationId xmlns:p14="http://schemas.microsoft.com/office/powerpoint/2010/main" val="286544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04.07.2023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0043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349981B-80C3-4056-AC0C-6F6138B78F4E}" type="slidenum">
              <a:rPr lang="en-GB" smtClean="0"/>
              <a:t>11</a:t>
            </a:fld>
            <a:endParaRPr lang="en-GB"/>
          </a:p>
        </p:txBody>
      </p:sp>
    </p:spTree>
    <p:extLst>
      <p:ext uri="{BB962C8B-B14F-4D97-AF65-F5344CB8AC3E}">
        <p14:creationId xmlns:p14="http://schemas.microsoft.com/office/powerpoint/2010/main" val="182203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975721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638591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2751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78275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40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77351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18085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12558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9981B-80C3-4056-AC0C-6F6138B78F4E}" type="slidenum">
              <a:rPr lang="en-GB" smtClean="0"/>
              <a:t>7</a:t>
            </a:fld>
            <a:endParaRPr lang="en-GB"/>
          </a:p>
        </p:txBody>
      </p:sp>
    </p:spTree>
    <p:extLst>
      <p:ext uri="{BB962C8B-B14F-4D97-AF65-F5344CB8AC3E}">
        <p14:creationId xmlns:p14="http://schemas.microsoft.com/office/powerpoint/2010/main" val="242391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9981B-80C3-4056-AC0C-6F6138B78F4E}" type="slidenum">
              <a:rPr lang="en-GB" smtClean="0"/>
              <a:t>8</a:t>
            </a:fld>
            <a:endParaRPr lang="en-GB"/>
          </a:p>
        </p:txBody>
      </p:sp>
    </p:spTree>
    <p:extLst>
      <p:ext uri="{BB962C8B-B14F-4D97-AF65-F5344CB8AC3E}">
        <p14:creationId xmlns:p14="http://schemas.microsoft.com/office/powerpoint/2010/main" val="4463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144266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787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529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409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E74B56-C6A3-D146-B501-D10E659728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1087641" y="2886022"/>
            <a:ext cx="6857997" cy="1085959"/>
          </a:xfrm>
          <a:prstGeom prst="rect">
            <a:avLst/>
          </a:prstGeom>
        </p:spPr>
      </p:pic>
      <p:sp>
        <p:nvSpPr>
          <p:cNvPr id="5" name="bg object 16">
            <a:extLst>
              <a:ext uri="{FF2B5EF4-FFF2-40B4-BE49-F238E27FC236}">
                <a16:creationId xmlns:a16="http://schemas.microsoft.com/office/drawing/2014/main" id="{91A80850-7C7D-6547-992F-3DECD383EC1D}"/>
              </a:ext>
            </a:extLst>
          </p:cNvPr>
          <p:cNvSpPr/>
          <p:nvPr userDrawn="1"/>
        </p:nvSpPr>
        <p:spPr>
          <a:xfrm>
            <a:off x="2191831" y="0"/>
            <a:ext cx="10000444" cy="6858000"/>
          </a:xfrm>
          <a:custGeom>
            <a:avLst/>
            <a:gdLst/>
            <a:ahLst/>
            <a:cxnLst/>
            <a:rect l="l" t="t" r="r" b="b"/>
            <a:pathLst>
              <a:path w="16490315" h="11309350">
                <a:moveTo>
                  <a:pt x="0" y="0"/>
                </a:moveTo>
                <a:lnTo>
                  <a:pt x="0" y="11309085"/>
                </a:lnTo>
                <a:lnTo>
                  <a:pt x="16489860" y="11309085"/>
                </a:lnTo>
                <a:lnTo>
                  <a:pt x="16489860" y="0"/>
                </a:lnTo>
                <a:lnTo>
                  <a:pt x="0" y="0"/>
                </a:lnTo>
                <a:close/>
              </a:path>
            </a:pathLst>
          </a:custGeom>
          <a:solidFill>
            <a:srgbClr val="F3F5F6"/>
          </a:solidFill>
        </p:spPr>
        <p:txBody>
          <a:bodyPr wrap="square" lIns="0" tIns="0" rIns="0" bIns="0" rtlCol="0"/>
          <a:lstStyle/>
          <a:p>
            <a:endParaRPr sz="1092"/>
          </a:p>
        </p:txBody>
      </p:sp>
      <p:sp>
        <p:nvSpPr>
          <p:cNvPr id="8" name="Holder 6">
            <a:extLst>
              <a:ext uri="{FF2B5EF4-FFF2-40B4-BE49-F238E27FC236}">
                <a16:creationId xmlns:a16="http://schemas.microsoft.com/office/drawing/2014/main" id="{B4C582A5-53FA-C646-97F6-369E34E252AA}"/>
              </a:ext>
            </a:extLst>
          </p:cNvPr>
          <p:cNvSpPr txBox="1">
            <a:spLocks/>
          </p:cNvSpPr>
          <p:nvPr userDrawn="1"/>
        </p:nvSpPr>
        <p:spPr>
          <a:xfrm>
            <a:off x="286959" y="6547949"/>
            <a:ext cx="633411" cy="310052"/>
          </a:xfrm>
          <a:prstGeom prst="rect">
            <a:avLst/>
          </a:prstGeom>
        </p:spPr>
        <p:txBody>
          <a:bodyPr lIns="0" tIns="0" rIns="0" bIns="0"/>
          <a:lstStyle>
            <a:defPPr>
              <a:defRPr lang="en-US"/>
            </a:defPPr>
            <a:lvl1pPr marL="0" algn="l" defTabSz="914400" rtl="0" eaLnBrk="1" latinLnBrk="0" hangingPunct="1">
              <a:defRPr sz="900" b="0" i="0" kern="1200">
                <a:solidFill>
                  <a:schemeClr val="tx1"/>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a:spcBef>
                <a:spcPts val="33"/>
              </a:spcBef>
            </a:pPr>
            <a:r>
              <a:rPr lang="en-GB" sz="849" spc="21">
                <a:latin typeface="Arial" panose="020B0604020202020204" pitchFamily="34" charset="0"/>
                <a:cs typeface="Arial" panose="020B0604020202020204" pitchFamily="34" charset="0"/>
              </a:rPr>
              <a:t>Page</a:t>
            </a:r>
            <a:r>
              <a:rPr lang="en-GB" sz="849" spc="-67">
                <a:latin typeface="Arial" panose="020B0604020202020204" pitchFamily="34" charset="0"/>
                <a:cs typeface="Arial" panose="020B0604020202020204" pitchFamily="34" charset="0"/>
              </a:rPr>
              <a:t> </a:t>
            </a:r>
            <a:fld id="{81D60167-4931-47E6-BA6A-407CBD079E47}" type="slidenum">
              <a:rPr sz="849" spc="33" smtClean="0">
                <a:latin typeface="Arial" panose="020B0604020202020204" pitchFamily="34" charset="0"/>
                <a:cs typeface="Arial" panose="020B0604020202020204" pitchFamily="34" charset="0"/>
              </a:rPr>
              <a:pPr marL="7701">
                <a:spcBef>
                  <a:spcPts val="33"/>
                </a:spcBef>
              </a:pPr>
              <a:t>‹#›</a:t>
            </a:fld>
            <a:endParaRPr sz="849" spc="3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89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5428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705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6951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0158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6037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3444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191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264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object 3">
            <a:extLst>
              <a:ext uri="{FF2B5EF4-FFF2-40B4-BE49-F238E27FC236}">
                <a16:creationId xmlns:a16="http://schemas.microsoft.com/office/drawing/2014/main" id="{0F4D77AB-3CF0-4254-9899-4178F5B2265F}"/>
              </a:ext>
            </a:extLst>
          </p:cNvPr>
          <p:cNvSpPr/>
          <p:nvPr userDrawn="1"/>
        </p:nvSpPr>
        <p:spPr>
          <a:xfrm>
            <a:off x="436524" y="13"/>
            <a:ext cx="1318785" cy="1318779"/>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4771319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jpe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8500"/>
        </a:solidFill>
        <a:effectLst/>
      </p:bgPr>
    </p:bg>
    <p:spTree>
      <p:nvGrpSpPr>
        <p:cNvPr id="1" name=""/>
        <p:cNvGrpSpPr/>
        <p:nvPr/>
      </p:nvGrpSpPr>
      <p:grpSpPr>
        <a:xfrm>
          <a:off x="0" y="0"/>
          <a:ext cx="0" cy="0"/>
          <a:chOff x="0" y="0"/>
          <a:chExt cx="0" cy="0"/>
        </a:xfrm>
      </p:grpSpPr>
      <p:sp>
        <p:nvSpPr>
          <p:cNvPr id="2" name="AutoShape 2"/>
          <p:cNvSpPr/>
          <p:nvPr/>
        </p:nvSpPr>
        <p:spPr>
          <a:xfrm>
            <a:off x="-151104" y="0"/>
            <a:ext cx="8396675" cy="6858000"/>
          </a:xfrm>
          <a:prstGeom prst="rect">
            <a:avLst/>
          </a:prstGeom>
          <a:solidFill>
            <a:srgbClr val="FFFFFF"/>
          </a:solidFill>
        </p:spPr>
      </p:sp>
      <p:pic>
        <p:nvPicPr>
          <p:cNvPr id="17" name="Picture 16">
            <a:extLst>
              <a:ext uri="{FF2B5EF4-FFF2-40B4-BE49-F238E27FC236}">
                <a16:creationId xmlns:a16="http://schemas.microsoft.com/office/drawing/2014/main" id="{6FC6F524-DF35-528A-6EFD-C3FE2BD1DA72}"/>
              </a:ext>
            </a:extLst>
          </p:cNvPr>
          <p:cNvPicPr>
            <a:picLocks noChangeAspect="1"/>
          </p:cNvPicPr>
          <p:nvPr/>
        </p:nvPicPr>
        <p:blipFill>
          <a:blip r:embed="rId3"/>
          <a:stretch>
            <a:fillRect/>
          </a:stretch>
        </p:blipFill>
        <p:spPr>
          <a:xfrm rot="351988">
            <a:off x="417866" y="3261605"/>
            <a:ext cx="3794811" cy="162304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3606763" y="2631450"/>
            <a:ext cx="8318685" cy="190754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64111" y="1310768"/>
            <a:ext cx="878681" cy="878681"/>
          </a:xfrm>
          <a:prstGeom prst="rect">
            <a:avLst/>
          </a:prstGeom>
        </p:spPr>
      </p:pic>
      <p:pic>
        <p:nvPicPr>
          <p:cNvPr id="5" name="Picture 5"/>
          <p:cNvPicPr>
            <a:picLocks noChangeAspect="1"/>
          </p:cNvPicPr>
          <p:nvPr/>
        </p:nvPicPr>
        <p:blipFill>
          <a:blip r:embed="rId8"/>
          <a:srcRect/>
          <a:stretch>
            <a:fillRect/>
          </a:stretch>
        </p:blipFill>
        <p:spPr>
          <a:xfrm>
            <a:off x="7564111" y="2524774"/>
            <a:ext cx="878681" cy="87868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64111" y="4927128"/>
            <a:ext cx="878681" cy="878681"/>
          </a:xfrm>
          <a:prstGeom prst="rect">
            <a:avLst/>
          </a:prstGeom>
        </p:spPr>
      </p:pic>
      <p:pic>
        <p:nvPicPr>
          <p:cNvPr id="7" name="Picture 7"/>
          <p:cNvPicPr>
            <a:picLocks noChangeAspect="1"/>
          </p:cNvPicPr>
          <p:nvPr/>
        </p:nvPicPr>
        <p:blipFill>
          <a:blip r:embed="rId11"/>
          <a:srcRect/>
          <a:stretch>
            <a:fillRect/>
          </a:stretch>
        </p:blipFill>
        <p:spPr>
          <a:xfrm>
            <a:off x="1804963" y="4757570"/>
            <a:ext cx="3952223" cy="1684636"/>
          </a:xfrm>
          <a:prstGeom prst="rect">
            <a:avLst/>
          </a:prstGeom>
        </p:spPr>
      </p:pic>
      <p:pic>
        <p:nvPicPr>
          <p:cNvPr id="8" name="Picture 8"/>
          <p:cNvPicPr>
            <a:picLocks noChangeAspect="1"/>
          </p:cNvPicPr>
          <p:nvPr/>
        </p:nvPicPr>
        <p:blipFill>
          <a:blip r:embed="rId12"/>
          <a:srcRect/>
          <a:stretch>
            <a:fillRect/>
          </a:stretch>
        </p:blipFill>
        <p:spPr>
          <a:xfrm>
            <a:off x="250174" y="104289"/>
            <a:ext cx="1554789" cy="1554789"/>
          </a:xfrm>
          <a:prstGeom prst="rect">
            <a:avLst/>
          </a:prstGeom>
        </p:spPr>
      </p:pic>
      <p:pic>
        <p:nvPicPr>
          <p:cNvPr id="9" name="Picture 9"/>
          <p:cNvPicPr>
            <a:picLocks noChangeAspect="1"/>
          </p:cNvPicPr>
          <p:nvPr/>
        </p:nvPicPr>
        <p:blipFill>
          <a:blip r:embed="rId13"/>
          <a:srcRect/>
          <a:stretch>
            <a:fillRect/>
          </a:stretch>
        </p:blipFill>
        <p:spPr>
          <a:xfrm>
            <a:off x="7564111" y="3892756"/>
            <a:ext cx="878681" cy="620105"/>
          </a:xfrm>
          <a:prstGeom prst="rect">
            <a:avLst/>
          </a:prstGeom>
        </p:spPr>
      </p:pic>
      <p:sp>
        <p:nvSpPr>
          <p:cNvPr id="10" name="TextBox 10"/>
          <p:cNvSpPr txBox="1"/>
          <p:nvPr/>
        </p:nvSpPr>
        <p:spPr>
          <a:xfrm>
            <a:off x="9052177" y="1527483"/>
            <a:ext cx="1239346" cy="359073"/>
          </a:xfrm>
          <a:prstGeom prst="rect">
            <a:avLst/>
          </a:prstGeom>
        </p:spPr>
        <p:txBody>
          <a:bodyPr lIns="0" tIns="0" rIns="0" bIns="0" rtlCol="0" anchor="t">
            <a:spAutoFit/>
          </a:bodyPr>
          <a:lstStyle/>
          <a:p>
            <a:pPr>
              <a:lnSpc>
                <a:spcPts val="2849"/>
              </a:lnSpc>
            </a:pPr>
            <a:r>
              <a:rPr lang="en-US" sz="2373">
                <a:solidFill>
                  <a:srgbClr val="FFFFFF"/>
                </a:solidFill>
                <a:latin typeface="BentonSans 1"/>
              </a:rPr>
              <a:t>@rise.ne</a:t>
            </a:r>
          </a:p>
        </p:txBody>
      </p:sp>
      <p:sp>
        <p:nvSpPr>
          <p:cNvPr id="11" name="TextBox 11"/>
          <p:cNvSpPr txBox="1"/>
          <p:nvPr/>
        </p:nvSpPr>
        <p:spPr>
          <a:xfrm>
            <a:off x="9052177" y="2741489"/>
            <a:ext cx="1713347" cy="359073"/>
          </a:xfrm>
          <a:prstGeom prst="rect">
            <a:avLst/>
          </a:prstGeom>
        </p:spPr>
        <p:txBody>
          <a:bodyPr lIns="0" tIns="0" rIns="0" bIns="0" rtlCol="0" anchor="t">
            <a:spAutoFit/>
          </a:bodyPr>
          <a:lstStyle/>
          <a:p>
            <a:pPr>
              <a:lnSpc>
                <a:spcPts val="2849"/>
              </a:lnSpc>
            </a:pPr>
            <a:r>
              <a:rPr lang="en-US" sz="2373">
                <a:solidFill>
                  <a:srgbClr val="FFFFFF"/>
                </a:solidFill>
                <a:latin typeface="BentonSans 1"/>
              </a:rPr>
              <a:t>@rise_mhst</a:t>
            </a:r>
          </a:p>
        </p:txBody>
      </p:sp>
      <p:sp>
        <p:nvSpPr>
          <p:cNvPr id="12" name="TextBox 12"/>
          <p:cNvSpPr txBox="1"/>
          <p:nvPr/>
        </p:nvSpPr>
        <p:spPr>
          <a:xfrm>
            <a:off x="9052177" y="5115399"/>
            <a:ext cx="2973279" cy="718145"/>
          </a:xfrm>
          <a:prstGeom prst="rect">
            <a:avLst/>
          </a:prstGeom>
        </p:spPr>
        <p:txBody>
          <a:bodyPr lIns="0" tIns="0" rIns="0" bIns="0" rtlCol="0" anchor="t">
            <a:spAutoFit/>
          </a:bodyPr>
          <a:lstStyle/>
          <a:p>
            <a:pPr>
              <a:lnSpc>
                <a:spcPts val="2849"/>
              </a:lnSpc>
            </a:pPr>
            <a:r>
              <a:rPr lang="en-US" sz="2373">
                <a:solidFill>
                  <a:srgbClr val="FFFFFF"/>
                </a:solidFill>
                <a:latin typeface="BentonSans 1"/>
              </a:rPr>
              <a:t>rise.childrenssociety</a:t>
            </a:r>
          </a:p>
          <a:p>
            <a:pPr>
              <a:lnSpc>
                <a:spcPts val="2849"/>
              </a:lnSpc>
            </a:pPr>
            <a:r>
              <a:rPr lang="en-US" sz="2373">
                <a:solidFill>
                  <a:srgbClr val="FFFFFF"/>
                </a:solidFill>
                <a:latin typeface="BentonSans 1"/>
              </a:rPr>
              <a:t>.org.uk/</a:t>
            </a:r>
          </a:p>
        </p:txBody>
      </p:sp>
      <p:sp>
        <p:nvSpPr>
          <p:cNvPr id="13" name="TextBox 13"/>
          <p:cNvSpPr txBox="1"/>
          <p:nvPr/>
        </p:nvSpPr>
        <p:spPr>
          <a:xfrm>
            <a:off x="7466897" y="690427"/>
            <a:ext cx="1951791" cy="294953"/>
          </a:xfrm>
          <a:prstGeom prst="rect">
            <a:avLst/>
          </a:prstGeom>
        </p:spPr>
        <p:txBody>
          <a:bodyPr lIns="0" tIns="0" rIns="0" bIns="0" rtlCol="0" anchor="t">
            <a:spAutoFit/>
          </a:bodyPr>
          <a:lstStyle/>
          <a:p>
            <a:pPr>
              <a:lnSpc>
                <a:spcPts val="2338"/>
              </a:lnSpc>
            </a:pPr>
            <a:r>
              <a:rPr lang="en-US" sz="1948">
                <a:solidFill>
                  <a:srgbClr val="FFFFFF"/>
                </a:solidFill>
                <a:latin typeface="BentonSans 2"/>
              </a:rPr>
              <a:t>Find us online...</a:t>
            </a:r>
          </a:p>
        </p:txBody>
      </p:sp>
      <p:sp>
        <p:nvSpPr>
          <p:cNvPr id="14" name="TextBox 14"/>
          <p:cNvSpPr txBox="1"/>
          <p:nvPr/>
        </p:nvSpPr>
        <p:spPr>
          <a:xfrm>
            <a:off x="9052177" y="3980183"/>
            <a:ext cx="1972367" cy="359073"/>
          </a:xfrm>
          <a:prstGeom prst="rect">
            <a:avLst/>
          </a:prstGeom>
        </p:spPr>
        <p:txBody>
          <a:bodyPr lIns="0" tIns="0" rIns="0" bIns="0" rtlCol="0" anchor="t">
            <a:spAutoFit/>
          </a:bodyPr>
          <a:lstStyle/>
          <a:p>
            <a:pPr>
              <a:lnSpc>
                <a:spcPts val="2849"/>
              </a:lnSpc>
            </a:pPr>
            <a:r>
              <a:rPr lang="en-US" sz="2373">
                <a:solidFill>
                  <a:srgbClr val="FFFFFF"/>
                </a:solidFill>
                <a:latin typeface="BentonSans 1"/>
              </a:rPr>
              <a:t>bit.ly/Rise-ne</a:t>
            </a:r>
          </a:p>
        </p:txBody>
      </p:sp>
      <p:sp>
        <p:nvSpPr>
          <p:cNvPr id="15" name="TextBox 15"/>
          <p:cNvSpPr txBox="1"/>
          <p:nvPr/>
        </p:nvSpPr>
        <p:spPr>
          <a:xfrm>
            <a:off x="737958" y="1801025"/>
            <a:ext cx="6618553" cy="2462982"/>
          </a:xfrm>
          <a:prstGeom prst="rect">
            <a:avLst/>
          </a:prstGeom>
        </p:spPr>
        <p:txBody>
          <a:bodyPr wrap="square" lIns="0" tIns="0" rIns="0" bIns="0" rtlCol="0" anchor="t">
            <a:spAutoFit/>
          </a:bodyPr>
          <a:lstStyle/>
          <a:p>
            <a:pPr>
              <a:lnSpc>
                <a:spcPts val="6604"/>
              </a:lnSpc>
            </a:pPr>
            <a:r>
              <a:rPr lang="en-US" sz="4000" dirty="0">
                <a:solidFill>
                  <a:srgbClr val="000000"/>
                </a:solidFill>
                <a:latin typeface="Calibri" panose="020F0502020204030204" pitchFamily="34" charset="0"/>
                <a:cs typeface="Calibri" panose="020F0502020204030204" pitchFamily="34" charset="0"/>
              </a:rPr>
              <a:t>Newcastle and Gateshead Mental Health Support Team (MHST)</a:t>
            </a:r>
          </a:p>
        </p:txBody>
      </p:sp>
      <p:pic>
        <p:nvPicPr>
          <p:cNvPr id="1028" name="Picture 4">
            <a:extLst>
              <a:ext uri="{FF2B5EF4-FFF2-40B4-BE49-F238E27FC236}">
                <a16:creationId xmlns:a16="http://schemas.microsoft.com/office/drawing/2014/main" id="{88773807-C404-262B-E05B-06E295479A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9940" y="274323"/>
            <a:ext cx="1027166" cy="41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fE Logo | HM Revenue &amp; Customs (HMRC)">
            <a:extLst>
              <a:ext uri="{FF2B5EF4-FFF2-40B4-BE49-F238E27FC236}">
                <a16:creationId xmlns:a16="http://schemas.microsoft.com/office/drawing/2014/main" id="{FB2EDAC4-6054-C4D0-F617-DF14E9E2415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4137" t="20691" r="23415" b="16516"/>
          <a:stretch/>
        </p:blipFill>
        <p:spPr bwMode="auto">
          <a:xfrm>
            <a:off x="5603586" y="802754"/>
            <a:ext cx="1056424" cy="66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734338-6C02-4FDB-A81D-3847457E8071}"/>
              </a:ext>
            </a:extLst>
          </p:cNvPr>
          <p:cNvSpPr/>
          <p:nvPr/>
        </p:nvSpPr>
        <p:spPr>
          <a:xfrm>
            <a:off x="221674" y="6410036"/>
            <a:ext cx="581580" cy="3602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22" name="Group 21">
            <a:extLst>
              <a:ext uri="{FF2B5EF4-FFF2-40B4-BE49-F238E27FC236}">
                <a16:creationId xmlns:a16="http://schemas.microsoft.com/office/drawing/2014/main" id="{5833D9DE-5BB5-414F-BAF5-57FE3A4023D5}"/>
              </a:ext>
            </a:extLst>
          </p:cNvPr>
          <p:cNvGrpSpPr>
            <a:grpSpLocks/>
          </p:cNvGrpSpPr>
          <p:nvPr/>
        </p:nvGrpSpPr>
        <p:grpSpPr bwMode="auto">
          <a:xfrm>
            <a:off x="129312" y="6081824"/>
            <a:ext cx="1662544" cy="656425"/>
            <a:chOff x="287" y="248"/>
            <a:chExt cx="4689" cy="1853"/>
          </a:xfrm>
        </p:grpSpPr>
        <p:grpSp>
          <p:nvGrpSpPr>
            <p:cNvPr id="23" name="docshapegroup6">
              <a:extLst>
                <a:ext uri="{FF2B5EF4-FFF2-40B4-BE49-F238E27FC236}">
                  <a16:creationId xmlns:a16="http://schemas.microsoft.com/office/drawing/2014/main" id="{83878305-4593-4084-9A38-6C7CD305D228}"/>
                </a:ext>
              </a:extLst>
            </p:cNvPr>
            <p:cNvGrpSpPr>
              <a:grpSpLocks/>
            </p:cNvGrpSpPr>
            <p:nvPr/>
          </p:nvGrpSpPr>
          <p:grpSpPr bwMode="auto">
            <a:xfrm>
              <a:off x="290" y="248"/>
              <a:ext cx="4686" cy="1447"/>
              <a:chOff x="290" y="-1017"/>
              <a:chExt cx="4686" cy="1447"/>
            </a:xfrm>
          </p:grpSpPr>
          <p:sp>
            <p:nvSpPr>
              <p:cNvPr id="32" name="docshape7">
                <a:extLst>
                  <a:ext uri="{FF2B5EF4-FFF2-40B4-BE49-F238E27FC236}">
                    <a16:creationId xmlns:a16="http://schemas.microsoft.com/office/drawing/2014/main" id="{57E4852D-1E0D-48E5-96DA-717973AEC466}"/>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3" name="docshape8">
                <a:extLst>
                  <a:ext uri="{FF2B5EF4-FFF2-40B4-BE49-F238E27FC236}">
                    <a16:creationId xmlns:a16="http://schemas.microsoft.com/office/drawing/2014/main" id="{9F84024E-B97A-4F20-BD00-422A0132DD70}"/>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4" name="docshape9">
                <a:extLst>
                  <a:ext uri="{FF2B5EF4-FFF2-40B4-BE49-F238E27FC236}">
                    <a16:creationId xmlns:a16="http://schemas.microsoft.com/office/drawing/2014/main" id="{506CBBEF-FF7F-4A2C-A798-9BABF40B45DD}"/>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5" name="docshape10">
                <a:extLst>
                  <a:ext uri="{FF2B5EF4-FFF2-40B4-BE49-F238E27FC236}">
                    <a16:creationId xmlns:a16="http://schemas.microsoft.com/office/drawing/2014/main" id="{933684F9-E9FF-44E0-AD3E-75EF7EE73039}"/>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24" name="docshapegroup11">
              <a:extLst>
                <a:ext uri="{FF2B5EF4-FFF2-40B4-BE49-F238E27FC236}">
                  <a16:creationId xmlns:a16="http://schemas.microsoft.com/office/drawing/2014/main" id="{6663794A-CDC8-4383-BBF8-AFF6E4E28094}"/>
                </a:ext>
              </a:extLst>
            </p:cNvPr>
            <p:cNvGrpSpPr>
              <a:grpSpLocks/>
            </p:cNvGrpSpPr>
            <p:nvPr/>
          </p:nvGrpSpPr>
          <p:grpSpPr bwMode="auto">
            <a:xfrm>
              <a:off x="287" y="1770"/>
              <a:ext cx="4137" cy="331"/>
              <a:chOff x="287" y="505"/>
              <a:chExt cx="4137" cy="331"/>
            </a:xfrm>
          </p:grpSpPr>
          <p:sp>
            <p:nvSpPr>
              <p:cNvPr id="25" name="docshape12">
                <a:extLst>
                  <a:ext uri="{FF2B5EF4-FFF2-40B4-BE49-F238E27FC236}">
                    <a16:creationId xmlns:a16="http://schemas.microsoft.com/office/drawing/2014/main" id="{7D9339D0-97E8-4888-9EDA-889CD1358D3E}"/>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6" name="docshape13">
                <a:extLst>
                  <a:ext uri="{FF2B5EF4-FFF2-40B4-BE49-F238E27FC236}">
                    <a16:creationId xmlns:a16="http://schemas.microsoft.com/office/drawing/2014/main" id="{F949279D-CE90-44D2-9785-15FC9DCA5D11}"/>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7" name="docshape14">
                <a:extLst>
                  <a:ext uri="{FF2B5EF4-FFF2-40B4-BE49-F238E27FC236}">
                    <a16:creationId xmlns:a16="http://schemas.microsoft.com/office/drawing/2014/main" id="{32C00FE3-CBB0-4424-8717-2ED01A524486}"/>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8" name="docshape15">
                <a:extLst>
                  <a:ext uri="{FF2B5EF4-FFF2-40B4-BE49-F238E27FC236}">
                    <a16:creationId xmlns:a16="http://schemas.microsoft.com/office/drawing/2014/main" id="{BFE73159-5499-40F2-BE3A-D1D2247ACE64}"/>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9" name="docshape16">
                <a:extLst>
                  <a:ext uri="{FF2B5EF4-FFF2-40B4-BE49-F238E27FC236}">
                    <a16:creationId xmlns:a16="http://schemas.microsoft.com/office/drawing/2014/main" id="{6719B1C0-8AF1-49EA-B5A9-EF9007CE2D8D}"/>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0" name="docshape17">
                <a:extLst>
                  <a:ext uri="{FF2B5EF4-FFF2-40B4-BE49-F238E27FC236}">
                    <a16:creationId xmlns:a16="http://schemas.microsoft.com/office/drawing/2014/main" id="{FDF77716-A2CF-4086-9D19-CDA779C48E83}"/>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31" name="docshape18">
                <a:extLst>
                  <a:ext uri="{FF2B5EF4-FFF2-40B4-BE49-F238E27FC236}">
                    <a16:creationId xmlns:a16="http://schemas.microsoft.com/office/drawing/2014/main" id="{1C295678-FA7A-4C87-8084-7B648B69D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205DAE21-62E3-42D6-AF69-3216FE3C6FBD}"/>
              </a:ext>
            </a:extLst>
          </p:cNvPr>
          <p:cNvSpPr txBox="1"/>
          <p:nvPr/>
        </p:nvSpPr>
        <p:spPr>
          <a:xfrm>
            <a:off x="2446474" y="181669"/>
            <a:ext cx="7672482" cy="1200329"/>
          </a:xfrm>
          <a:prstGeom prst="rect">
            <a:avLst/>
          </a:prstGeom>
          <a:noFill/>
        </p:spPr>
        <p:txBody>
          <a:bodyPr wrap="square" rtlCol="0">
            <a:spAutoFit/>
          </a:bodyPr>
          <a:lstStyle/>
          <a:p>
            <a:r>
              <a:rPr lang="en-GB" sz="3600" u="sng" dirty="0"/>
              <a:t>Impact</a:t>
            </a:r>
            <a:r>
              <a:rPr lang="en-GB" sz="3600" dirty="0"/>
              <a:t>:</a:t>
            </a:r>
          </a:p>
          <a:p>
            <a:r>
              <a:rPr lang="en-GB" sz="3600" dirty="0"/>
              <a:t> </a:t>
            </a:r>
          </a:p>
        </p:txBody>
      </p:sp>
      <p:pic>
        <p:nvPicPr>
          <p:cNvPr id="4" name="Picture 3">
            <a:extLst>
              <a:ext uri="{FF2B5EF4-FFF2-40B4-BE49-F238E27FC236}">
                <a16:creationId xmlns:a16="http://schemas.microsoft.com/office/drawing/2014/main" id="{690D5530-6913-4FF9-BF82-4153C1C23591}"/>
              </a:ext>
            </a:extLst>
          </p:cNvPr>
          <p:cNvPicPr>
            <a:picLocks noChangeAspect="1"/>
          </p:cNvPicPr>
          <p:nvPr/>
        </p:nvPicPr>
        <p:blipFill>
          <a:blip r:embed="rId4"/>
          <a:stretch>
            <a:fillRect/>
          </a:stretch>
        </p:blipFill>
        <p:spPr>
          <a:xfrm>
            <a:off x="2373499" y="1358906"/>
            <a:ext cx="6400193" cy="4089251"/>
          </a:xfrm>
          <a:prstGeom prst="rect">
            <a:avLst/>
          </a:prstGeom>
        </p:spPr>
      </p:pic>
      <p:pic>
        <p:nvPicPr>
          <p:cNvPr id="6" name="Picture 5">
            <a:extLst>
              <a:ext uri="{FF2B5EF4-FFF2-40B4-BE49-F238E27FC236}">
                <a16:creationId xmlns:a16="http://schemas.microsoft.com/office/drawing/2014/main" id="{B58F438D-BDDF-4C6E-898B-A16976855377}"/>
              </a:ext>
            </a:extLst>
          </p:cNvPr>
          <p:cNvPicPr>
            <a:picLocks noChangeAspect="1"/>
          </p:cNvPicPr>
          <p:nvPr/>
        </p:nvPicPr>
        <p:blipFill>
          <a:blip r:embed="rId5"/>
          <a:stretch>
            <a:fillRect/>
          </a:stretch>
        </p:blipFill>
        <p:spPr>
          <a:xfrm>
            <a:off x="9015827" y="186072"/>
            <a:ext cx="2716538" cy="6434920"/>
          </a:xfrm>
          <a:prstGeom prst="rect">
            <a:avLst/>
          </a:prstGeom>
        </p:spPr>
      </p:pic>
    </p:spTree>
    <p:extLst>
      <p:ext uri="{BB962C8B-B14F-4D97-AF65-F5344CB8AC3E}">
        <p14:creationId xmlns:p14="http://schemas.microsoft.com/office/powerpoint/2010/main" val="32190347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5E6A329-38A8-4FC6-BC09-B9E63D0B1F7A}"/>
              </a:ext>
            </a:extLst>
          </p:cNvPr>
          <p:cNvSpPr/>
          <p:nvPr/>
        </p:nvSpPr>
        <p:spPr>
          <a:xfrm>
            <a:off x="221674" y="6410036"/>
            <a:ext cx="581580" cy="3602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10" name="Group 9">
            <a:extLst>
              <a:ext uri="{FF2B5EF4-FFF2-40B4-BE49-F238E27FC236}">
                <a16:creationId xmlns:a16="http://schemas.microsoft.com/office/drawing/2014/main" id="{30392B55-8DAA-4142-976D-ABA7BD11D079}"/>
              </a:ext>
            </a:extLst>
          </p:cNvPr>
          <p:cNvGrpSpPr>
            <a:grpSpLocks/>
          </p:cNvGrpSpPr>
          <p:nvPr/>
        </p:nvGrpSpPr>
        <p:grpSpPr bwMode="auto">
          <a:xfrm>
            <a:off x="129312" y="6113829"/>
            <a:ext cx="1662544" cy="656425"/>
            <a:chOff x="287" y="248"/>
            <a:chExt cx="4689" cy="1853"/>
          </a:xfrm>
        </p:grpSpPr>
        <p:grpSp>
          <p:nvGrpSpPr>
            <p:cNvPr id="11" name="docshapegroup6">
              <a:extLst>
                <a:ext uri="{FF2B5EF4-FFF2-40B4-BE49-F238E27FC236}">
                  <a16:creationId xmlns:a16="http://schemas.microsoft.com/office/drawing/2014/main" id="{84545A1A-86F3-4D9A-AD00-27323F827101}"/>
                </a:ext>
              </a:extLst>
            </p:cNvPr>
            <p:cNvGrpSpPr>
              <a:grpSpLocks/>
            </p:cNvGrpSpPr>
            <p:nvPr/>
          </p:nvGrpSpPr>
          <p:grpSpPr bwMode="auto">
            <a:xfrm>
              <a:off x="290" y="248"/>
              <a:ext cx="4686" cy="1447"/>
              <a:chOff x="290" y="-1017"/>
              <a:chExt cx="4686" cy="1447"/>
            </a:xfrm>
          </p:grpSpPr>
          <p:sp>
            <p:nvSpPr>
              <p:cNvPr id="20" name="docshape7">
                <a:extLst>
                  <a:ext uri="{FF2B5EF4-FFF2-40B4-BE49-F238E27FC236}">
                    <a16:creationId xmlns:a16="http://schemas.microsoft.com/office/drawing/2014/main" id="{9E6D1306-33B4-4861-8831-6684D1697FBE}"/>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1" name="docshape8">
                <a:extLst>
                  <a:ext uri="{FF2B5EF4-FFF2-40B4-BE49-F238E27FC236}">
                    <a16:creationId xmlns:a16="http://schemas.microsoft.com/office/drawing/2014/main" id="{4290F3F2-71E0-40D9-BB33-AD532D41A1AE}"/>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2" name="docshape9">
                <a:extLst>
                  <a:ext uri="{FF2B5EF4-FFF2-40B4-BE49-F238E27FC236}">
                    <a16:creationId xmlns:a16="http://schemas.microsoft.com/office/drawing/2014/main" id="{EA2650A3-C8BD-48C8-81C2-45AB2CD22D70}"/>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3" name="docshape10">
                <a:extLst>
                  <a:ext uri="{FF2B5EF4-FFF2-40B4-BE49-F238E27FC236}">
                    <a16:creationId xmlns:a16="http://schemas.microsoft.com/office/drawing/2014/main" id="{44F61A81-087C-4DE8-8FAA-AC33360A2010}"/>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12" name="docshapegroup11">
              <a:extLst>
                <a:ext uri="{FF2B5EF4-FFF2-40B4-BE49-F238E27FC236}">
                  <a16:creationId xmlns:a16="http://schemas.microsoft.com/office/drawing/2014/main" id="{BA53C5B9-3D34-407E-A31B-0E7FE8ECE6F6}"/>
                </a:ext>
              </a:extLst>
            </p:cNvPr>
            <p:cNvGrpSpPr>
              <a:grpSpLocks/>
            </p:cNvGrpSpPr>
            <p:nvPr/>
          </p:nvGrpSpPr>
          <p:grpSpPr bwMode="auto">
            <a:xfrm>
              <a:off x="287" y="1770"/>
              <a:ext cx="4137" cy="331"/>
              <a:chOff x="287" y="505"/>
              <a:chExt cx="4137" cy="331"/>
            </a:xfrm>
          </p:grpSpPr>
          <p:sp>
            <p:nvSpPr>
              <p:cNvPr id="13" name="docshape12">
                <a:extLst>
                  <a:ext uri="{FF2B5EF4-FFF2-40B4-BE49-F238E27FC236}">
                    <a16:creationId xmlns:a16="http://schemas.microsoft.com/office/drawing/2014/main" id="{657BBF07-CB42-4933-BB46-6104DF45D4FA}"/>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3">
                <a:extLst>
                  <a:ext uri="{FF2B5EF4-FFF2-40B4-BE49-F238E27FC236}">
                    <a16:creationId xmlns:a16="http://schemas.microsoft.com/office/drawing/2014/main" id="{6072E66E-74C6-40BE-9AF8-145EF888E38D}"/>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4">
                <a:extLst>
                  <a:ext uri="{FF2B5EF4-FFF2-40B4-BE49-F238E27FC236}">
                    <a16:creationId xmlns:a16="http://schemas.microsoft.com/office/drawing/2014/main" id="{9A26F903-6AAE-427B-A75F-0721BCCEAE5B}"/>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5">
                <a:extLst>
                  <a:ext uri="{FF2B5EF4-FFF2-40B4-BE49-F238E27FC236}">
                    <a16:creationId xmlns:a16="http://schemas.microsoft.com/office/drawing/2014/main" id="{00D78FD1-FB19-40F6-846D-CC24FC3928BE}"/>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7" name="docshape16">
                <a:extLst>
                  <a:ext uri="{FF2B5EF4-FFF2-40B4-BE49-F238E27FC236}">
                    <a16:creationId xmlns:a16="http://schemas.microsoft.com/office/drawing/2014/main" id="{F7899909-6040-463F-831E-C6B5792C6527}"/>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8" name="docshape17">
                <a:extLst>
                  <a:ext uri="{FF2B5EF4-FFF2-40B4-BE49-F238E27FC236}">
                    <a16:creationId xmlns:a16="http://schemas.microsoft.com/office/drawing/2014/main" id="{AA05E3E5-E9A8-4120-A32D-397A55E5C5B2}"/>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19" name="docshape18">
                <a:extLst>
                  <a:ext uri="{FF2B5EF4-FFF2-40B4-BE49-F238E27FC236}">
                    <a16:creationId xmlns:a16="http://schemas.microsoft.com/office/drawing/2014/main" id="{0DF62E16-3D8C-4947-AD1C-0061602EF0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 name="Group 29">
            <a:extLst>
              <a:ext uri="{FF2B5EF4-FFF2-40B4-BE49-F238E27FC236}">
                <a16:creationId xmlns:a16="http://schemas.microsoft.com/office/drawing/2014/main" id="{8BA205B2-8D0C-4740-B6BE-D572546098A6}"/>
              </a:ext>
            </a:extLst>
          </p:cNvPr>
          <p:cNvGrpSpPr/>
          <p:nvPr/>
        </p:nvGrpSpPr>
        <p:grpSpPr>
          <a:xfrm>
            <a:off x="2319090" y="228768"/>
            <a:ext cx="9373139" cy="7739358"/>
            <a:chOff x="2319090" y="66802"/>
            <a:chExt cx="9373139" cy="7917415"/>
          </a:xfrm>
        </p:grpSpPr>
        <p:sp>
          <p:nvSpPr>
            <p:cNvPr id="31" name="TextBox 30">
              <a:extLst>
                <a:ext uri="{FF2B5EF4-FFF2-40B4-BE49-F238E27FC236}">
                  <a16:creationId xmlns:a16="http://schemas.microsoft.com/office/drawing/2014/main" id="{76DD37E5-E769-448E-B7B6-5392FB9086BE}"/>
                </a:ext>
              </a:extLst>
            </p:cNvPr>
            <p:cNvSpPr txBox="1"/>
            <p:nvPr/>
          </p:nvSpPr>
          <p:spPr>
            <a:xfrm>
              <a:off x="2508516" y="66802"/>
              <a:ext cx="5260855" cy="1508105"/>
            </a:xfrm>
            <a:prstGeom prst="rect">
              <a:avLst/>
            </a:prstGeom>
            <a:noFill/>
          </p:spPr>
          <p:txBody>
            <a:bodyPr wrap="square" rtlCol="0">
              <a:spAutoFit/>
            </a:bodyPr>
            <a:lstStyle/>
            <a:p>
              <a:r>
                <a:rPr lang="en-GB" sz="2000" b="1" u="sng" dirty="0"/>
                <a:t>Newcastle School Partnerships (so far…)</a:t>
              </a:r>
            </a:p>
            <a:p>
              <a:endParaRPr lang="en-GB" dirty="0"/>
            </a:p>
            <a:p>
              <a:endParaRPr lang="en-GB" dirty="0"/>
            </a:p>
            <a:p>
              <a:endParaRPr lang="en-GB" dirty="0"/>
            </a:p>
            <a:p>
              <a:endParaRPr lang="en-GB" dirty="0"/>
            </a:p>
          </p:txBody>
        </p:sp>
        <p:sp>
          <p:nvSpPr>
            <p:cNvPr id="32" name="TextBox 31">
              <a:extLst>
                <a:ext uri="{FF2B5EF4-FFF2-40B4-BE49-F238E27FC236}">
                  <a16:creationId xmlns:a16="http://schemas.microsoft.com/office/drawing/2014/main" id="{D0C7DC41-D100-448C-8D99-EB6EDB144ABE}"/>
                </a:ext>
              </a:extLst>
            </p:cNvPr>
            <p:cNvSpPr txBox="1"/>
            <p:nvPr/>
          </p:nvSpPr>
          <p:spPr>
            <a:xfrm>
              <a:off x="5469964" y="820854"/>
              <a:ext cx="3789871" cy="6045263"/>
            </a:xfrm>
            <a:prstGeom prst="rect">
              <a:avLst/>
            </a:prstGeom>
            <a:noFill/>
          </p:spPr>
          <p:txBody>
            <a:bodyPr wrap="square" rtlCol="0">
              <a:spAutoFit/>
            </a:bodyPr>
            <a:lstStyle/>
            <a:p>
              <a:pPr marL="285750" lvl="0" indent="-285750">
                <a:buFont typeface="Arial" panose="020B0604020202020204" pitchFamily="34" charset="0"/>
                <a:buChar char="•"/>
              </a:pPr>
              <a:r>
                <a:rPr lang="en-GB" dirty="0">
                  <a:effectLst/>
                  <a:ea typeface="Times New Roman" panose="02020603050405020304" pitchFamily="18" charset="0"/>
                </a:rPr>
                <a:t>St Alban’s Catholic Primary </a:t>
              </a:r>
            </a:p>
            <a:p>
              <a:pPr marL="285750" lvl="0" indent="-285750">
                <a:buFont typeface="Arial" panose="020B0604020202020204" pitchFamily="34" charset="0"/>
                <a:buChar char="•"/>
              </a:pPr>
              <a:r>
                <a:rPr lang="en-GB" dirty="0">
                  <a:ea typeface="Times New Roman" panose="02020603050405020304" pitchFamily="18" charset="0"/>
                </a:rPr>
                <a:t>St Catherine’s Catholic Primary</a:t>
              </a:r>
            </a:p>
            <a:p>
              <a:pPr marL="285750" lvl="0" indent="-285750">
                <a:buFont typeface="Arial" panose="020B0604020202020204" pitchFamily="34" charset="0"/>
                <a:buChar char="•"/>
              </a:pPr>
              <a:r>
                <a:rPr lang="en-GB" dirty="0">
                  <a:effectLst/>
                  <a:ea typeface="Times New Roman" panose="02020603050405020304" pitchFamily="18" charset="0"/>
                </a:rPr>
                <a:t>St Cuthbert’s </a:t>
              </a:r>
              <a:r>
                <a:rPr lang="en-GB" dirty="0">
                  <a:ea typeface="Times New Roman" panose="02020603050405020304" pitchFamily="18" charset="0"/>
                </a:rPr>
                <a:t>(Kenton)</a:t>
              </a:r>
            </a:p>
            <a:p>
              <a:pPr marL="285750" indent="-285750">
                <a:buFont typeface="Arial" panose="020B0604020202020204" pitchFamily="34" charset="0"/>
                <a:buChar char="•"/>
              </a:pPr>
              <a:r>
                <a:rPr lang="en-GB" dirty="0">
                  <a:effectLst/>
                  <a:ea typeface="Times New Roman" panose="02020603050405020304" pitchFamily="18" charset="0"/>
                </a:rPr>
                <a:t>St Cuthbert’s </a:t>
              </a:r>
              <a:r>
                <a:rPr lang="en-GB" dirty="0">
                  <a:ea typeface="Times New Roman" panose="02020603050405020304" pitchFamily="18" charset="0"/>
                </a:rPr>
                <a:t>(</a:t>
              </a:r>
              <a:r>
                <a:rPr lang="en-GB" dirty="0" err="1">
                  <a:ea typeface="Times New Roman" panose="02020603050405020304" pitchFamily="18" charset="0"/>
                </a:rPr>
                <a:t>Walbottle</a:t>
              </a:r>
              <a:r>
                <a:rPr lang="en-GB" dirty="0">
                  <a:ea typeface="Times New Roman" panose="02020603050405020304" pitchFamily="18" charset="0"/>
                </a:rPr>
                <a:t>)</a:t>
              </a:r>
            </a:p>
            <a:p>
              <a:pPr marL="342900" lvl="0" indent="-342900">
                <a:buFont typeface="Arial" panose="020B0604020202020204" pitchFamily="34" charset="0"/>
                <a:buChar char="•"/>
              </a:pPr>
              <a:r>
                <a:rPr lang="en-GB" dirty="0" err="1">
                  <a:ea typeface="Times New Roman" panose="02020603050405020304" pitchFamily="18" charset="0"/>
                </a:rPr>
                <a:t>Stocksfield</a:t>
              </a:r>
              <a:r>
                <a:rPr lang="en-GB" dirty="0">
                  <a:ea typeface="Times New Roman" panose="02020603050405020304" pitchFamily="18" charset="0"/>
                </a:rPr>
                <a:t> Avenue </a:t>
              </a:r>
              <a:r>
                <a:rPr lang="en-GB" dirty="0">
                  <a:effectLst/>
                  <a:ea typeface="Times New Roman" panose="02020603050405020304" pitchFamily="18" charset="0"/>
                </a:rPr>
                <a:t>Primary</a:t>
              </a:r>
            </a:p>
            <a:p>
              <a:pPr marL="342900" lvl="0" indent="-342900">
                <a:buFont typeface="Arial" panose="020B0604020202020204" pitchFamily="34" charset="0"/>
                <a:buChar char="•"/>
              </a:pPr>
              <a:r>
                <a:rPr lang="en-GB" dirty="0" err="1">
                  <a:ea typeface="Calibri" panose="020F0502020204030204" pitchFamily="34" charset="0"/>
                </a:rPr>
                <a:t>Throckley</a:t>
              </a:r>
              <a:r>
                <a:rPr lang="en-GB" dirty="0">
                  <a:ea typeface="Calibri" panose="020F0502020204030204" pitchFamily="34" charset="0"/>
                </a:rPr>
                <a:t> Primary</a:t>
              </a:r>
            </a:p>
            <a:p>
              <a:pPr marL="342900" lvl="0" indent="-342900">
                <a:buFont typeface="Arial" panose="020B0604020202020204" pitchFamily="34" charset="0"/>
                <a:buChar char="•"/>
              </a:pPr>
              <a:r>
                <a:rPr lang="en-GB" dirty="0" err="1">
                  <a:effectLst/>
                  <a:ea typeface="Calibri" panose="020F0502020204030204" pitchFamily="34" charset="0"/>
                </a:rPr>
                <a:t>Walbottle</a:t>
              </a:r>
              <a:r>
                <a:rPr lang="en-GB" dirty="0">
                  <a:effectLst/>
                  <a:ea typeface="Calibri" panose="020F0502020204030204" pitchFamily="34" charset="0"/>
                </a:rPr>
                <a:t> Village Primary</a:t>
              </a:r>
            </a:p>
            <a:p>
              <a:pPr marL="342900" lvl="0" indent="-342900">
                <a:buFont typeface="Arial" panose="020B0604020202020204" pitchFamily="34" charset="0"/>
                <a:buChar char="•"/>
              </a:pPr>
              <a:r>
                <a:rPr lang="en-GB" dirty="0" err="1">
                  <a:ea typeface="Calibri" panose="020F0502020204030204" pitchFamily="34" charset="0"/>
                </a:rPr>
                <a:t>Walkergate</a:t>
              </a:r>
              <a:r>
                <a:rPr lang="en-GB" dirty="0">
                  <a:ea typeface="Calibri" panose="020F0502020204030204" pitchFamily="34" charset="0"/>
                </a:rPr>
                <a:t> Community School</a:t>
              </a:r>
            </a:p>
            <a:p>
              <a:pPr marL="342900" lvl="0" indent="-342900">
                <a:buFont typeface="Arial" panose="020B0604020202020204" pitchFamily="34" charset="0"/>
                <a:buChar char="•"/>
              </a:pPr>
              <a:r>
                <a:rPr lang="en-GB" dirty="0">
                  <a:effectLst/>
                  <a:ea typeface="Calibri" panose="020F0502020204030204" pitchFamily="34" charset="0"/>
                </a:rPr>
                <a:t>Waverley Primary </a:t>
              </a:r>
            </a:p>
            <a:p>
              <a:pPr marL="342900" lvl="0" indent="-342900">
                <a:buFont typeface="Arial" panose="020B0604020202020204" pitchFamily="34" charset="0"/>
                <a:buChar char="•"/>
              </a:pPr>
              <a:r>
                <a:rPr lang="en-GB" dirty="0">
                  <a:ea typeface="Calibri" panose="020F0502020204030204" pitchFamily="34" charset="0"/>
                </a:rPr>
                <a:t>West Denton Primary </a:t>
              </a:r>
            </a:p>
            <a:p>
              <a:pPr marL="342900" lvl="0" indent="-342900">
                <a:buFont typeface="Arial" panose="020B0604020202020204" pitchFamily="34" charset="0"/>
                <a:buChar char="•"/>
              </a:pPr>
              <a:r>
                <a:rPr lang="en-GB" dirty="0" err="1">
                  <a:effectLst/>
                  <a:ea typeface="Calibri" panose="020F0502020204030204" pitchFamily="34" charset="0"/>
                </a:rPr>
                <a:t>Westerhope</a:t>
              </a:r>
              <a:r>
                <a:rPr lang="en-GB" dirty="0">
                  <a:effectLst/>
                  <a:ea typeface="Calibri" panose="020F0502020204030204" pitchFamily="34" charset="0"/>
                </a:rPr>
                <a:t> Primary</a:t>
              </a:r>
            </a:p>
            <a:p>
              <a:pPr marL="342900" lvl="0" indent="-342900">
                <a:buFont typeface="Arial" panose="020B0604020202020204" pitchFamily="34" charset="0"/>
                <a:buChar char="•"/>
              </a:pPr>
              <a:r>
                <a:rPr lang="en-GB" dirty="0">
                  <a:ea typeface="Calibri" panose="020F0502020204030204" pitchFamily="34" charset="0"/>
                </a:rPr>
                <a:t>Wyndham Primary</a:t>
              </a:r>
            </a:p>
            <a:p>
              <a:pPr marL="342900" lvl="0" indent="-342900">
                <a:buFont typeface="Arial" panose="020B0604020202020204" pitchFamily="34" charset="0"/>
                <a:buChar char="•"/>
              </a:pPr>
              <a:r>
                <a:rPr lang="en-GB" dirty="0">
                  <a:ea typeface="Calibri" panose="020F0502020204030204" pitchFamily="34" charset="0"/>
                </a:rPr>
                <a:t>Brunton First School</a:t>
              </a:r>
            </a:p>
            <a:p>
              <a:pPr marL="342900" lvl="0" indent="-342900">
                <a:buFont typeface="Arial" panose="020B0604020202020204" pitchFamily="34" charset="0"/>
                <a:buChar char="•"/>
              </a:pPr>
              <a:r>
                <a:rPr lang="en-GB" dirty="0">
                  <a:ea typeface="Calibri" panose="020F0502020204030204" pitchFamily="34" charset="0"/>
                </a:rPr>
                <a:t>West Gate Hill Primary </a:t>
              </a:r>
            </a:p>
            <a:p>
              <a:pPr marL="342900" lvl="0" indent="-342900">
                <a:buFont typeface="Arial" panose="020B0604020202020204" pitchFamily="34" charset="0"/>
                <a:buChar char="•"/>
              </a:pPr>
              <a:r>
                <a:rPr lang="en-GB" dirty="0">
                  <a:ea typeface="Calibri" panose="020F0502020204030204" pitchFamily="34" charset="0"/>
                </a:rPr>
                <a:t>Canning Street Primary  </a:t>
              </a:r>
              <a:endParaRPr lang="en-GB" dirty="0">
                <a:latin typeface="Calibri" panose="020F0502020204030204" pitchFamily="34" charset="0"/>
                <a:ea typeface="Calibri" panose="020F0502020204030204" pitchFamily="34" charset="0"/>
              </a:endParaRPr>
            </a:p>
            <a:p>
              <a:pPr lvl="0"/>
              <a:endParaRPr lang="en-GB" sz="1800" dirty="0">
                <a:effectLst/>
                <a:latin typeface="Calibri" panose="020F0502020204030204" pitchFamily="34" charset="0"/>
                <a:ea typeface="Calibri" panose="020F0502020204030204" pitchFamily="34" charset="0"/>
              </a:endParaRPr>
            </a:p>
            <a:p>
              <a:pPr lvl="0"/>
              <a:r>
                <a:rPr lang="en-GB" sz="1800" b="1" dirty="0">
                  <a:effectLst/>
                  <a:latin typeface="Calibri" panose="020F0502020204030204" pitchFamily="34" charset="0"/>
                  <a:ea typeface="Calibri" panose="020F0502020204030204" pitchFamily="34" charset="0"/>
                </a:rPr>
                <a:t>Speciality/Alternative Provision –</a:t>
              </a:r>
            </a:p>
            <a:p>
              <a:pPr marL="285750" lvl="0" indent="-285750">
                <a:buFont typeface="Arial" panose="020B0604020202020204" pitchFamily="34" charset="0"/>
                <a:buChar char="•"/>
              </a:pPr>
              <a:r>
                <a:rPr lang="en-GB" dirty="0">
                  <a:latin typeface="Calibri" panose="020F0502020204030204" pitchFamily="34" charset="0"/>
                  <a:ea typeface="Calibri" panose="020F0502020204030204" pitchFamily="34" charset="0"/>
                </a:rPr>
                <a:t>Newcastle Bridges School</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Mary Astell Academy </a:t>
              </a:r>
            </a:p>
            <a:p>
              <a:r>
                <a:rPr lang="en-GB" sz="1800" dirty="0">
                  <a:effectLst/>
                  <a:latin typeface="Calibri" panose="020F0502020204030204" pitchFamily="34" charset="0"/>
                  <a:ea typeface="Calibri" panose="020F0502020204030204" pitchFamily="34" charset="0"/>
                </a:rPr>
                <a:t> </a:t>
              </a:r>
            </a:p>
            <a:p>
              <a:endParaRPr lang="en-GB" dirty="0"/>
            </a:p>
          </p:txBody>
        </p:sp>
        <p:sp>
          <p:nvSpPr>
            <p:cNvPr id="33" name="TextBox 32">
              <a:extLst>
                <a:ext uri="{FF2B5EF4-FFF2-40B4-BE49-F238E27FC236}">
                  <a16:creationId xmlns:a16="http://schemas.microsoft.com/office/drawing/2014/main" id="{8F323A0C-3505-4923-B4B0-EF4D030A5E57}"/>
                </a:ext>
              </a:extLst>
            </p:cNvPr>
            <p:cNvSpPr txBox="1"/>
            <p:nvPr/>
          </p:nvSpPr>
          <p:spPr>
            <a:xfrm>
              <a:off x="2319090" y="805466"/>
              <a:ext cx="3529974" cy="7178751"/>
            </a:xfrm>
            <a:prstGeom prst="rect">
              <a:avLst/>
            </a:prstGeom>
            <a:noFill/>
          </p:spPr>
          <p:txBody>
            <a:bodyPr wrap="square" rtlCol="0">
              <a:spAutoFit/>
            </a:bodyPr>
            <a:lstStyle/>
            <a:p>
              <a:pPr lvl="0"/>
              <a:r>
                <a:rPr lang="en-GB" b="1" dirty="0">
                  <a:effectLst/>
                  <a:ea typeface="Times New Roman" panose="02020603050405020304" pitchFamily="18" charset="0"/>
                </a:rPr>
                <a:t>Primary –</a:t>
              </a:r>
            </a:p>
            <a:p>
              <a:pPr marL="285750" lvl="0" indent="-285750">
                <a:buFont typeface="Arial" panose="020B0604020202020204" pitchFamily="34" charset="0"/>
                <a:buChar char="•"/>
              </a:pPr>
              <a:r>
                <a:rPr lang="en-GB" dirty="0">
                  <a:ea typeface="Times New Roman" panose="02020603050405020304" pitchFamily="18" charset="0"/>
                </a:rPr>
                <a:t>Archibald First School</a:t>
              </a:r>
            </a:p>
            <a:p>
              <a:pPr marL="285750" lvl="0" indent="-285750">
                <a:buFont typeface="Arial" panose="020B0604020202020204" pitchFamily="34" charset="0"/>
                <a:buChar char="•"/>
              </a:pPr>
              <a:r>
                <a:rPr lang="en-GB" dirty="0">
                  <a:ea typeface="Times New Roman" panose="02020603050405020304" pitchFamily="18" charset="0"/>
                </a:rPr>
                <a:t>Regent Farm First School</a:t>
              </a:r>
            </a:p>
            <a:p>
              <a:pPr marL="285750" lvl="0" indent="-285750">
                <a:buFont typeface="Arial" panose="020B0604020202020204" pitchFamily="34" charset="0"/>
                <a:buChar char="•"/>
              </a:pPr>
              <a:r>
                <a:rPr lang="en-GB" dirty="0">
                  <a:effectLst/>
                  <a:ea typeface="Times New Roman" panose="02020603050405020304" pitchFamily="18" charset="0"/>
                </a:rPr>
                <a:t>South Gosforth First School </a:t>
              </a:r>
            </a:p>
            <a:p>
              <a:pPr marL="285750" lvl="0" indent="-285750">
                <a:buFont typeface="Arial" panose="020B0604020202020204" pitchFamily="34" charset="0"/>
                <a:buChar char="•"/>
              </a:pPr>
              <a:r>
                <a:rPr lang="en-GB" dirty="0">
                  <a:ea typeface="Times New Roman" panose="02020603050405020304" pitchFamily="18" charset="0"/>
                </a:rPr>
                <a:t>Beech Hill Primary</a:t>
              </a:r>
            </a:p>
            <a:p>
              <a:pPr marL="285750" lvl="0" indent="-285750">
                <a:buFont typeface="Arial" panose="020B0604020202020204" pitchFamily="34" charset="0"/>
                <a:buChar char="•"/>
              </a:pPr>
              <a:r>
                <a:rPr lang="en-GB" dirty="0">
                  <a:effectLst/>
                  <a:ea typeface="Times New Roman" panose="02020603050405020304" pitchFamily="18" charset="0"/>
                </a:rPr>
                <a:t>Cheviot Primary</a:t>
              </a:r>
            </a:p>
            <a:p>
              <a:pPr marL="285750" lvl="0" indent="-285750">
                <a:buFont typeface="Arial" panose="020B0604020202020204" pitchFamily="34" charset="0"/>
                <a:buChar char="•"/>
              </a:pPr>
              <a:r>
                <a:rPr lang="en-GB" dirty="0" err="1">
                  <a:ea typeface="Times New Roman" panose="02020603050405020304" pitchFamily="18" charset="0"/>
                </a:rPr>
                <a:t>Cragside</a:t>
              </a:r>
              <a:r>
                <a:rPr lang="en-GB" dirty="0">
                  <a:ea typeface="Times New Roman" panose="02020603050405020304" pitchFamily="18" charset="0"/>
                </a:rPr>
                <a:t> Primary </a:t>
              </a:r>
            </a:p>
            <a:p>
              <a:pPr marL="285750" lvl="0" indent="-285750">
                <a:buFont typeface="Arial" panose="020B0604020202020204" pitchFamily="34" charset="0"/>
                <a:buChar char="•"/>
              </a:pPr>
              <a:r>
                <a:rPr lang="en-GB" dirty="0" err="1">
                  <a:effectLst/>
                  <a:ea typeface="Times New Roman" panose="02020603050405020304" pitchFamily="18" charset="0"/>
                </a:rPr>
                <a:t>Farne</a:t>
              </a:r>
              <a:r>
                <a:rPr lang="en-GB" dirty="0">
                  <a:effectLst/>
                  <a:ea typeface="Times New Roman" panose="02020603050405020304" pitchFamily="18" charset="0"/>
                </a:rPr>
                <a:t> Primary</a:t>
              </a:r>
            </a:p>
            <a:p>
              <a:pPr marL="285750" lvl="0" indent="-285750">
                <a:buFont typeface="Arial" panose="020B0604020202020204" pitchFamily="34" charset="0"/>
                <a:buChar char="•"/>
              </a:pPr>
              <a:r>
                <a:rPr lang="en-GB" dirty="0">
                  <a:ea typeface="Times New Roman" panose="02020603050405020304" pitchFamily="18" charset="0"/>
                </a:rPr>
                <a:t>Hilton Primary </a:t>
              </a:r>
            </a:p>
            <a:p>
              <a:pPr marL="285750" lvl="0" indent="-285750">
                <a:buFont typeface="Arial" panose="020B0604020202020204" pitchFamily="34" charset="0"/>
                <a:buChar char="•"/>
              </a:pPr>
              <a:r>
                <a:rPr lang="en-GB" dirty="0">
                  <a:effectLst/>
                  <a:ea typeface="Times New Roman" panose="02020603050405020304" pitchFamily="18" charset="0"/>
                </a:rPr>
                <a:t>Kenton Bar Primary</a:t>
              </a:r>
            </a:p>
            <a:p>
              <a:pPr marL="285750" lvl="0" indent="-285750">
                <a:buFont typeface="Arial" panose="020B0604020202020204" pitchFamily="34" charset="0"/>
                <a:buChar char="•"/>
              </a:pPr>
              <a:r>
                <a:rPr lang="en-GB" dirty="0">
                  <a:ea typeface="Times New Roman" panose="02020603050405020304" pitchFamily="18" charset="0"/>
                </a:rPr>
                <a:t>Kingston Park Primary </a:t>
              </a:r>
            </a:p>
            <a:p>
              <a:pPr marL="285750" lvl="0" indent="-285750">
                <a:buFont typeface="Arial" panose="020B0604020202020204" pitchFamily="34" charset="0"/>
                <a:buChar char="•"/>
              </a:pPr>
              <a:r>
                <a:rPr lang="en-GB" dirty="0" err="1">
                  <a:effectLst/>
                  <a:ea typeface="Times New Roman" panose="02020603050405020304" pitchFamily="18" charset="0"/>
                </a:rPr>
                <a:t>Lemington</a:t>
              </a:r>
              <a:r>
                <a:rPr lang="en-GB" dirty="0">
                  <a:effectLst/>
                  <a:ea typeface="Times New Roman" panose="02020603050405020304" pitchFamily="18" charset="0"/>
                </a:rPr>
                <a:t> Riverside Primary</a:t>
              </a:r>
            </a:p>
            <a:p>
              <a:pPr marL="285750" lvl="0" indent="-285750">
                <a:buFont typeface="Arial" panose="020B0604020202020204" pitchFamily="34" charset="0"/>
                <a:buChar char="•"/>
              </a:pPr>
              <a:r>
                <a:rPr lang="en-GB" dirty="0">
                  <a:ea typeface="Times New Roman" panose="02020603050405020304" pitchFamily="18" charset="0"/>
                </a:rPr>
                <a:t>Moorside Primary</a:t>
              </a:r>
            </a:p>
            <a:p>
              <a:pPr marL="285750" lvl="0" indent="-285750">
                <a:buFont typeface="Arial" panose="020B0604020202020204" pitchFamily="34" charset="0"/>
                <a:buChar char="•"/>
              </a:pPr>
              <a:r>
                <a:rPr lang="en-GB" dirty="0">
                  <a:effectLst/>
                  <a:ea typeface="Times New Roman" panose="02020603050405020304" pitchFamily="18" charset="0"/>
                </a:rPr>
                <a:t>Mountfield Primary</a:t>
              </a:r>
            </a:p>
            <a:p>
              <a:pPr marL="285750" lvl="0" indent="-285750">
                <a:buFont typeface="Arial" panose="020B0604020202020204" pitchFamily="34" charset="0"/>
                <a:buChar char="•"/>
              </a:pPr>
              <a:r>
                <a:rPr lang="en-GB" dirty="0">
                  <a:ea typeface="Times New Roman" panose="02020603050405020304" pitchFamily="18" charset="0"/>
                </a:rPr>
                <a:t>Newburn Manor Primary</a:t>
              </a:r>
            </a:p>
            <a:p>
              <a:pPr marL="285750" lvl="0" indent="-285750">
                <a:buFont typeface="Arial" panose="020B0604020202020204" pitchFamily="34" charset="0"/>
                <a:buChar char="•"/>
              </a:pPr>
              <a:r>
                <a:rPr lang="en-GB" dirty="0">
                  <a:effectLst/>
                  <a:ea typeface="Times New Roman" panose="02020603050405020304" pitchFamily="18" charset="0"/>
                </a:rPr>
                <a:t>North </a:t>
              </a:r>
              <a:r>
                <a:rPr lang="en-GB" dirty="0" err="1">
                  <a:effectLst/>
                  <a:ea typeface="Times New Roman" panose="02020603050405020304" pitchFamily="18" charset="0"/>
                </a:rPr>
                <a:t>Fawdon</a:t>
              </a:r>
              <a:r>
                <a:rPr lang="en-GB" dirty="0">
                  <a:effectLst/>
                  <a:ea typeface="Times New Roman" panose="02020603050405020304" pitchFamily="18" charset="0"/>
                </a:rPr>
                <a:t> Primary</a:t>
              </a:r>
            </a:p>
            <a:p>
              <a:pPr marL="285750" lvl="0" indent="-285750">
                <a:buFont typeface="Arial" panose="020B0604020202020204" pitchFamily="34" charset="0"/>
                <a:buChar char="•"/>
              </a:pPr>
              <a:r>
                <a:rPr lang="en-GB" dirty="0">
                  <a:ea typeface="Times New Roman" panose="02020603050405020304" pitchFamily="18" charset="0"/>
                </a:rPr>
                <a:t>Sacred Heart RC Primary</a:t>
              </a:r>
            </a:p>
            <a:p>
              <a:pPr marL="285750" lvl="0" indent="-285750">
                <a:buFont typeface="Arial" panose="020B0604020202020204" pitchFamily="34" charset="0"/>
                <a:buChar char="•"/>
              </a:pPr>
              <a:r>
                <a:rPr lang="en-GB" dirty="0">
                  <a:ea typeface="Times New Roman" panose="02020603050405020304" pitchFamily="18" charset="0"/>
                </a:rPr>
                <a:t>Milecastle Primary </a:t>
              </a:r>
            </a:p>
            <a:p>
              <a:pPr marL="285750" lvl="0" indent="-285750">
                <a:buFont typeface="Arial" panose="020B0604020202020204" pitchFamily="34" charset="0"/>
                <a:buChar char="•"/>
              </a:pPr>
              <a:r>
                <a:rPr lang="en-GB" dirty="0" err="1">
                  <a:ea typeface="Times New Roman" panose="02020603050405020304" pitchFamily="18" charset="0"/>
                </a:rPr>
                <a:t>Knoplaw</a:t>
              </a:r>
              <a:r>
                <a:rPr lang="en-GB" dirty="0">
                  <a:ea typeface="Times New Roman" panose="02020603050405020304" pitchFamily="18" charset="0"/>
                </a:rPr>
                <a:t> Primary </a:t>
              </a:r>
            </a:p>
            <a:p>
              <a:pPr marL="285750" lvl="0" indent="-285750">
                <a:buFont typeface="Arial" panose="020B0604020202020204" pitchFamily="34" charset="0"/>
                <a:buChar char="•"/>
              </a:pPr>
              <a:endParaRPr lang="en-GB" dirty="0">
                <a:effectLst/>
                <a:ea typeface="Times New Roman" panose="02020603050405020304" pitchFamily="18" charset="0"/>
              </a:endParaRPr>
            </a:p>
            <a:p>
              <a:pPr marL="285750" lvl="0" indent="-285750">
                <a:buFont typeface="Arial" panose="020B0604020202020204" pitchFamily="34" charset="0"/>
                <a:buChar char="•"/>
              </a:pPr>
              <a:endParaRPr lang="en-GB" dirty="0">
                <a:effectLst/>
                <a:ea typeface="Times New Roman" panose="02020603050405020304" pitchFamily="18" charset="0"/>
              </a:endParaRPr>
            </a:p>
            <a:p>
              <a:pPr marL="342900" lvl="0" indent="-342900">
                <a:buFont typeface="Arial" panose="020B0604020202020204" pitchFamily="34" charset="0"/>
                <a:buChar char="•"/>
              </a:pPr>
              <a:endParaRPr lang="en-GB" dirty="0">
                <a:effectLst/>
                <a:ea typeface="Calibri" panose="020F0502020204030204" pitchFamily="34" charset="0"/>
              </a:endParaRPr>
            </a:p>
            <a:p>
              <a:r>
                <a:rPr lang="en-GB" dirty="0">
                  <a:effectLst/>
                  <a:ea typeface="Calibri" panose="020F0502020204030204" pitchFamily="34" charset="0"/>
                </a:rPr>
                <a:t> </a:t>
              </a:r>
            </a:p>
            <a:p>
              <a:r>
                <a:rPr lang="en-GB" dirty="0">
                  <a:effectLst/>
                  <a:ea typeface="Calibri" panose="020F0502020204030204" pitchFamily="34" charset="0"/>
                </a:rPr>
                <a:t> </a:t>
              </a:r>
            </a:p>
            <a:p>
              <a:endParaRPr lang="en-GB" dirty="0"/>
            </a:p>
          </p:txBody>
        </p:sp>
        <p:sp>
          <p:nvSpPr>
            <p:cNvPr id="34" name="TextBox 33">
              <a:extLst>
                <a:ext uri="{FF2B5EF4-FFF2-40B4-BE49-F238E27FC236}">
                  <a16:creationId xmlns:a16="http://schemas.microsoft.com/office/drawing/2014/main" id="{0F43D342-E9E1-4525-975A-A5E9D2197FE1}"/>
                </a:ext>
              </a:extLst>
            </p:cNvPr>
            <p:cNvSpPr txBox="1"/>
            <p:nvPr/>
          </p:nvSpPr>
          <p:spPr>
            <a:xfrm>
              <a:off x="9110056" y="820854"/>
              <a:ext cx="2582173" cy="5478520"/>
            </a:xfrm>
            <a:prstGeom prst="rect">
              <a:avLst/>
            </a:prstGeom>
            <a:noFill/>
          </p:spPr>
          <p:txBody>
            <a:bodyPr wrap="square" rtlCol="0">
              <a:spAutoFit/>
            </a:bodyPr>
            <a:lstStyle/>
            <a:p>
              <a:r>
                <a:rPr lang="en-GB" b="1" dirty="0">
                  <a:effectLst/>
                  <a:ea typeface="Calibri" panose="020F0502020204030204" pitchFamily="34" charset="0"/>
                </a:rPr>
                <a:t>Middle/Secondary - </a:t>
              </a:r>
              <a:endParaRPr lang="en-GB" dirty="0">
                <a:effectLst/>
                <a:ea typeface="Calibri" panose="020F0502020204030204" pitchFamily="34" charset="0"/>
              </a:endParaRPr>
            </a:p>
            <a:p>
              <a:pPr marL="342900" lvl="0" indent="-342900">
                <a:buFont typeface="Arial" panose="020B0604020202020204" pitchFamily="34" charset="0"/>
                <a:buChar char="•"/>
              </a:pPr>
              <a:r>
                <a:rPr lang="en-GB" dirty="0">
                  <a:effectLst/>
                  <a:ea typeface="Times New Roman" panose="02020603050405020304" pitchFamily="18" charset="0"/>
                </a:rPr>
                <a:t>Excelsior Academy </a:t>
              </a:r>
            </a:p>
            <a:p>
              <a:pPr marL="342900" lvl="0" indent="-342900">
                <a:buFont typeface="Arial" panose="020B0604020202020204" pitchFamily="34" charset="0"/>
                <a:buChar char="•"/>
              </a:pPr>
              <a:r>
                <a:rPr lang="en-GB" dirty="0">
                  <a:effectLst/>
                  <a:ea typeface="Times New Roman" panose="02020603050405020304" pitchFamily="18" charset="0"/>
                </a:rPr>
                <a:t>Benfield School</a:t>
              </a:r>
            </a:p>
            <a:p>
              <a:pPr marL="342900" lvl="0" indent="-342900">
                <a:buFont typeface="Arial" panose="020B0604020202020204" pitchFamily="34" charset="0"/>
                <a:buChar char="•"/>
              </a:pPr>
              <a:r>
                <a:rPr lang="en-GB" dirty="0">
                  <a:ea typeface="Calibri" panose="020F0502020204030204" pitchFamily="34" charset="0"/>
                </a:rPr>
                <a:t>Gosforth High Academy</a:t>
              </a:r>
            </a:p>
            <a:p>
              <a:pPr marL="342900" lvl="0" indent="-342900">
                <a:buFont typeface="Arial" panose="020B0604020202020204" pitchFamily="34" charset="0"/>
                <a:buChar char="•"/>
              </a:pPr>
              <a:r>
                <a:rPr lang="en-GB" dirty="0">
                  <a:effectLst/>
                  <a:ea typeface="Calibri" panose="020F0502020204030204" pitchFamily="34" charset="0"/>
                </a:rPr>
                <a:t>Jesmond Park Academy</a:t>
              </a:r>
            </a:p>
            <a:p>
              <a:pPr marL="342900" lvl="0" indent="-342900">
                <a:buFont typeface="Arial" panose="020B0604020202020204" pitchFamily="34" charset="0"/>
                <a:buChar char="•"/>
              </a:pPr>
              <a:r>
                <a:rPr lang="en-GB" dirty="0">
                  <a:ea typeface="Calibri" panose="020F0502020204030204" pitchFamily="34" charset="0"/>
                </a:rPr>
                <a:t>Kenton School</a:t>
              </a:r>
            </a:p>
            <a:p>
              <a:pPr marL="342900" lvl="0" indent="-342900">
                <a:buFont typeface="Arial" panose="020B0604020202020204" pitchFamily="34" charset="0"/>
                <a:buChar char="•"/>
              </a:pPr>
              <a:r>
                <a:rPr lang="en-GB" dirty="0">
                  <a:effectLst/>
                  <a:ea typeface="Calibri" panose="020F0502020204030204" pitchFamily="34" charset="0"/>
                </a:rPr>
                <a:t>Sacred Heart Catholic High School</a:t>
              </a:r>
            </a:p>
            <a:p>
              <a:pPr marL="342900" lvl="0" indent="-342900">
                <a:buFont typeface="Arial" panose="020B0604020202020204" pitchFamily="34" charset="0"/>
                <a:buChar char="•"/>
              </a:pPr>
              <a:r>
                <a:rPr lang="en-GB" dirty="0" err="1">
                  <a:ea typeface="Calibri" panose="020F0502020204030204" pitchFamily="34" charset="0"/>
                </a:rPr>
                <a:t>Walbottle</a:t>
              </a:r>
              <a:r>
                <a:rPr lang="en-GB" dirty="0">
                  <a:ea typeface="Calibri" panose="020F0502020204030204" pitchFamily="34" charset="0"/>
                </a:rPr>
                <a:t> Academy </a:t>
              </a:r>
            </a:p>
            <a:p>
              <a:pPr marL="342900" lvl="0" indent="-342900">
                <a:buFont typeface="Arial" panose="020B0604020202020204" pitchFamily="34" charset="0"/>
                <a:buChar char="•"/>
              </a:pPr>
              <a:r>
                <a:rPr lang="en-GB" dirty="0">
                  <a:effectLst/>
                  <a:ea typeface="Calibri" panose="020F0502020204030204" pitchFamily="34" charset="0"/>
                </a:rPr>
                <a:t>Walker Riverside Academy </a:t>
              </a:r>
            </a:p>
            <a:p>
              <a:pPr marL="342900" lvl="0" indent="-342900">
                <a:buFont typeface="Arial" panose="020B0604020202020204" pitchFamily="34" charset="0"/>
                <a:buChar char="•"/>
              </a:pPr>
              <a:r>
                <a:rPr lang="en-GB" dirty="0">
                  <a:ea typeface="Calibri" panose="020F0502020204030204" pitchFamily="34" charset="0"/>
                </a:rPr>
                <a:t>Gosforth East Middle</a:t>
              </a:r>
              <a:endParaRPr lang="en-GB" dirty="0">
                <a:effectLst/>
                <a:ea typeface="Calibri" panose="020F0502020204030204" pitchFamily="34" charset="0"/>
              </a:endParaRPr>
            </a:p>
            <a:p>
              <a:pPr marL="342900" lvl="0" indent="-342900">
                <a:buFont typeface="Arial" panose="020B0604020202020204" pitchFamily="34" charset="0"/>
                <a:buChar char="•"/>
              </a:pPr>
              <a:endParaRPr lang="en-GB" dirty="0">
                <a:ea typeface="Calibri" panose="020F0502020204030204" pitchFamily="34" charset="0"/>
              </a:endParaRPr>
            </a:p>
            <a:p>
              <a:pPr marL="342900" lvl="0" indent="-342900">
                <a:buFont typeface="Arial" panose="020B0604020202020204" pitchFamily="34" charset="0"/>
                <a:buChar char="•"/>
              </a:pPr>
              <a:endParaRPr lang="en-GB" dirty="0">
                <a:ea typeface="Calibri" panose="020F0502020204030204" pitchFamily="34" charset="0"/>
              </a:endParaRPr>
            </a:p>
            <a:p>
              <a:pPr lvl="0"/>
              <a:r>
                <a:rPr lang="en-GB" b="1" dirty="0">
                  <a:effectLst/>
                  <a:ea typeface="Calibri" panose="020F0502020204030204" pitchFamily="34" charset="0"/>
                </a:rPr>
                <a:t>College –</a:t>
              </a:r>
            </a:p>
            <a:p>
              <a:pPr marL="285750" lvl="0" indent="-285750">
                <a:buFont typeface="Arial" panose="020B0604020202020204" pitchFamily="34" charset="0"/>
                <a:buChar char="•"/>
              </a:pPr>
              <a:r>
                <a:rPr lang="en-GB" dirty="0">
                  <a:ea typeface="Calibri" panose="020F0502020204030204" pitchFamily="34" charset="0"/>
                </a:rPr>
                <a:t>Newcastle College</a:t>
              </a:r>
              <a:endParaRPr lang="en-GB" dirty="0">
                <a:effectLst/>
                <a:ea typeface="Calibri" panose="020F0502020204030204" pitchFamily="34" charset="0"/>
              </a:endParaRPr>
            </a:p>
            <a:p>
              <a:endParaRPr lang="en-GB" dirty="0"/>
            </a:p>
          </p:txBody>
        </p:sp>
      </p:grpSp>
    </p:spTree>
    <p:extLst>
      <p:ext uri="{BB962C8B-B14F-4D97-AF65-F5344CB8AC3E}">
        <p14:creationId xmlns:p14="http://schemas.microsoft.com/office/powerpoint/2010/main" val="26571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A3480A-02FE-40FC-A72A-706C4A47801E}"/>
              </a:ext>
            </a:extLst>
          </p:cNvPr>
          <p:cNvSpPr/>
          <p:nvPr/>
        </p:nvSpPr>
        <p:spPr>
          <a:xfrm>
            <a:off x="221674" y="6410036"/>
            <a:ext cx="581580" cy="3602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7" name="Group 6">
            <a:extLst>
              <a:ext uri="{FF2B5EF4-FFF2-40B4-BE49-F238E27FC236}">
                <a16:creationId xmlns:a16="http://schemas.microsoft.com/office/drawing/2014/main" id="{44D6E86D-BFA9-4A9A-827E-6E1B32686171}"/>
              </a:ext>
            </a:extLst>
          </p:cNvPr>
          <p:cNvGrpSpPr>
            <a:grpSpLocks/>
          </p:cNvGrpSpPr>
          <p:nvPr/>
        </p:nvGrpSpPr>
        <p:grpSpPr bwMode="auto">
          <a:xfrm>
            <a:off x="129312" y="6113829"/>
            <a:ext cx="1662544" cy="656425"/>
            <a:chOff x="287" y="248"/>
            <a:chExt cx="4689" cy="1853"/>
          </a:xfrm>
        </p:grpSpPr>
        <p:grpSp>
          <p:nvGrpSpPr>
            <p:cNvPr id="8" name="docshapegroup6">
              <a:extLst>
                <a:ext uri="{FF2B5EF4-FFF2-40B4-BE49-F238E27FC236}">
                  <a16:creationId xmlns:a16="http://schemas.microsoft.com/office/drawing/2014/main" id="{BB6182F3-06B7-4D07-A9A4-68C18B4D40B5}"/>
                </a:ext>
              </a:extLst>
            </p:cNvPr>
            <p:cNvGrpSpPr>
              <a:grpSpLocks/>
            </p:cNvGrpSpPr>
            <p:nvPr/>
          </p:nvGrpSpPr>
          <p:grpSpPr bwMode="auto">
            <a:xfrm>
              <a:off x="290" y="248"/>
              <a:ext cx="4686" cy="1447"/>
              <a:chOff x="290" y="-1017"/>
              <a:chExt cx="4686" cy="1447"/>
            </a:xfrm>
          </p:grpSpPr>
          <p:sp>
            <p:nvSpPr>
              <p:cNvPr id="17" name="docshape7">
                <a:extLst>
                  <a:ext uri="{FF2B5EF4-FFF2-40B4-BE49-F238E27FC236}">
                    <a16:creationId xmlns:a16="http://schemas.microsoft.com/office/drawing/2014/main" id="{5B088A5A-8704-4F06-B8E9-2863B80C01CC}"/>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8" name="docshape8">
                <a:extLst>
                  <a:ext uri="{FF2B5EF4-FFF2-40B4-BE49-F238E27FC236}">
                    <a16:creationId xmlns:a16="http://schemas.microsoft.com/office/drawing/2014/main" id="{8F1E1715-04BC-44F8-AA80-6AD607F0CA9B}"/>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9" name="docshape9">
                <a:extLst>
                  <a:ext uri="{FF2B5EF4-FFF2-40B4-BE49-F238E27FC236}">
                    <a16:creationId xmlns:a16="http://schemas.microsoft.com/office/drawing/2014/main" id="{2B7BDB55-6536-425D-B6EB-7BE2B6A12FE1}"/>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10">
                <a:extLst>
                  <a:ext uri="{FF2B5EF4-FFF2-40B4-BE49-F238E27FC236}">
                    <a16:creationId xmlns:a16="http://schemas.microsoft.com/office/drawing/2014/main" id="{46EC2FBE-AE00-4AB8-B1E8-2C2F2EB33C4C}"/>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9" name="docshapegroup11">
              <a:extLst>
                <a:ext uri="{FF2B5EF4-FFF2-40B4-BE49-F238E27FC236}">
                  <a16:creationId xmlns:a16="http://schemas.microsoft.com/office/drawing/2014/main" id="{2D213C44-3652-4A3B-8FE1-DB8CBA836030}"/>
                </a:ext>
              </a:extLst>
            </p:cNvPr>
            <p:cNvGrpSpPr>
              <a:grpSpLocks/>
            </p:cNvGrpSpPr>
            <p:nvPr/>
          </p:nvGrpSpPr>
          <p:grpSpPr bwMode="auto">
            <a:xfrm>
              <a:off x="287" y="1770"/>
              <a:ext cx="4137" cy="331"/>
              <a:chOff x="287" y="505"/>
              <a:chExt cx="4137" cy="331"/>
            </a:xfrm>
          </p:grpSpPr>
          <p:sp>
            <p:nvSpPr>
              <p:cNvPr id="10" name="docshape12">
                <a:extLst>
                  <a:ext uri="{FF2B5EF4-FFF2-40B4-BE49-F238E27FC236}">
                    <a16:creationId xmlns:a16="http://schemas.microsoft.com/office/drawing/2014/main" id="{EB601177-A8A9-452F-95CA-951B49EF0E93}"/>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1" name="docshape13">
                <a:extLst>
                  <a:ext uri="{FF2B5EF4-FFF2-40B4-BE49-F238E27FC236}">
                    <a16:creationId xmlns:a16="http://schemas.microsoft.com/office/drawing/2014/main" id="{81D259E8-B802-4820-A977-0740CB046E9D}"/>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2" name="docshape14">
                <a:extLst>
                  <a:ext uri="{FF2B5EF4-FFF2-40B4-BE49-F238E27FC236}">
                    <a16:creationId xmlns:a16="http://schemas.microsoft.com/office/drawing/2014/main" id="{0AD062C2-0CBD-478A-88D2-0ACE668397EC}"/>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5">
                <a:extLst>
                  <a:ext uri="{FF2B5EF4-FFF2-40B4-BE49-F238E27FC236}">
                    <a16:creationId xmlns:a16="http://schemas.microsoft.com/office/drawing/2014/main" id="{A37EC59F-2A0B-4F2C-BB51-025BC1809C17}"/>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6">
                <a:extLst>
                  <a:ext uri="{FF2B5EF4-FFF2-40B4-BE49-F238E27FC236}">
                    <a16:creationId xmlns:a16="http://schemas.microsoft.com/office/drawing/2014/main" id="{3FBDBFE2-0A34-4CF5-8E0D-10E9659B8646}"/>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7">
                <a:extLst>
                  <a:ext uri="{FF2B5EF4-FFF2-40B4-BE49-F238E27FC236}">
                    <a16:creationId xmlns:a16="http://schemas.microsoft.com/office/drawing/2014/main" id="{4D891E49-5D83-4E7C-ACCF-C025ACAB7736}"/>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dirty="0">
                  <a:solidFill>
                    <a:prstClr val="black"/>
                  </a:solidFill>
                  <a:latin typeface="Calibri" panose="020F0502020204030204"/>
                </a:endParaRPr>
              </a:p>
            </p:txBody>
          </p:sp>
          <p:pic>
            <p:nvPicPr>
              <p:cNvPr id="16" name="docshape18">
                <a:extLst>
                  <a:ext uri="{FF2B5EF4-FFF2-40B4-BE49-F238E27FC236}">
                    <a16:creationId xmlns:a16="http://schemas.microsoft.com/office/drawing/2014/main" id="{91919D79-DC5E-435C-8045-31CDFD24BE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 y="556"/>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TextBox 21">
            <a:extLst>
              <a:ext uri="{FF2B5EF4-FFF2-40B4-BE49-F238E27FC236}">
                <a16:creationId xmlns:a16="http://schemas.microsoft.com/office/drawing/2014/main" id="{9ADC004E-1C59-EBE7-4DE1-914BAA5A91CA}"/>
              </a:ext>
            </a:extLst>
          </p:cNvPr>
          <p:cNvSpPr txBox="1"/>
          <p:nvPr/>
        </p:nvSpPr>
        <p:spPr>
          <a:xfrm>
            <a:off x="2482527" y="188447"/>
            <a:ext cx="10560734" cy="646331"/>
          </a:xfrm>
          <a:prstGeom prst="rect">
            <a:avLst/>
          </a:prstGeom>
          <a:noFill/>
        </p:spPr>
        <p:txBody>
          <a:bodyPr wrap="square" rtlCol="0">
            <a:spAutoFit/>
          </a:bodyPr>
          <a:lstStyle/>
          <a:p>
            <a:r>
              <a:rPr lang="en-GB" sz="3600" u="sng" dirty="0"/>
              <a:t>School Wellbeing Survey (middle/secondary)</a:t>
            </a:r>
            <a:endParaRPr lang="en-GB" sz="3600" b="1" u="sng" dirty="0">
              <a:solidFill>
                <a:schemeClr val="accent1">
                  <a:lumMod val="75000"/>
                </a:schemeClr>
              </a:solidFill>
            </a:endParaRPr>
          </a:p>
        </p:txBody>
      </p:sp>
      <p:sp>
        <p:nvSpPr>
          <p:cNvPr id="2" name="TextBox 1">
            <a:extLst>
              <a:ext uri="{FF2B5EF4-FFF2-40B4-BE49-F238E27FC236}">
                <a16:creationId xmlns:a16="http://schemas.microsoft.com/office/drawing/2014/main" id="{38925707-0C97-B6A1-18E4-8131E1822E04}"/>
              </a:ext>
            </a:extLst>
          </p:cNvPr>
          <p:cNvSpPr txBox="1"/>
          <p:nvPr/>
        </p:nvSpPr>
        <p:spPr>
          <a:xfrm>
            <a:off x="2482527" y="1096069"/>
            <a:ext cx="9053447" cy="5570756"/>
          </a:xfrm>
          <a:prstGeom prst="rect">
            <a:avLst/>
          </a:prstGeom>
          <a:noFill/>
        </p:spPr>
        <p:txBody>
          <a:bodyPr wrap="square" rtlCol="0">
            <a:spAutoFit/>
          </a:bodyPr>
          <a:lstStyle/>
          <a:p>
            <a:pPr marL="285750" indent="-285750" algn="just">
              <a:lnSpc>
                <a:spcPct val="115000"/>
              </a:lnSpc>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School-based survey is to hear from children about their lives</a:t>
            </a:r>
          </a:p>
          <a:p>
            <a:pPr marL="285750" indent="-285750" algn="just">
              <a:lnSpc>
                <a:spcPct val="115000"/>
              </a:lnSpc>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The survey will help inform the schools approach to wellbeing.</a:t>
            </a:r>
            <a:endParaRPr lang="en-GB" sz="2000" dirty="0">
              <a:latin typeface="Calibri" panose="020F0502020204030204" pitchFamily="34" charset="0"/>
              <a:ea typeface="Calibri" panose="020F0502020204030204" pitchFamily="34" charset="0"/>
            </a:endParaRPr>
          </a:p>
          <a:p>
            <a:pPr marL="285750" indent="-285750" algn="just">
              <a:lnSpc>
                <a:spcPct val="115000"/>
              </a:lnSpc>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Consists of an online questionnaire which CYP complete themselves. </a:t>
            </a:r>
          </a:p>
          <a:p>
            <a:pPr marL="285750" indent="-285750" algn="just">
              <a:lnSpc>
                <a:spcPct val="115000"/>
              </a:lnSpc>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rPr>
              <a:t>T</a:t>
            </a:r>
            <a:r>
              <a:rPr lang="en-GB" sz="2000" dirty="0">
                <a:solidFill>
                  <a:srgbClr val="000000"/>
                </a:solidFill>
                <a:effectLst/>
                <a:latin typeface="Arial" panose="020B0604020202020204" pitchFamily="34" charset="0"/>
                <a:ea typeface="Calibri" panose="020F0502020204030204" pitchFamily="34" charset="0"/>
              </a:rPr>
              <a:t>akes about 20 minutes to complete</a:t>
            </a:r>
          </a:p>
          <a:p>
            <a:pPr marL="285750" indent="-285750" algn="just">
              <a:lnSpc>
                <a:spcPct val="115000"/>
              </a:lnSpc>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rPr>
              <a:t>Based </a:t>
            </a:r>
            <a:r>
              <a:rPr lang="en-GB" sz="2000" dirty="0">
                <a:solidFill>
                  <a:srgbClr val="000000"/>
                </a:solidFill>
                <a:effectLst/>
                <a:latin typeface="Arial" panose="020B0604020202020204" pitchFamily="34" charset="0"/>
                <a:ea typeface="Calibri" panose="020F0502020204030204" pitchFamily="34" charset="0"/>
              </a:rPr>
              <a:t>on The Children’s Society’s Good Childhood research programme (this allows for national benchmarks)</a:t>
            </a:r>
            <a:r>
              <a:rPr lang="en-GB" sz="2000" dirty="0">
                <a:effectLst/>
                <a:latin typeface="Arial" panose="020B0604020202020204" pitchFamily="34" charset="0"/>
                <a:ea typeface="Calibri" panose="020F0502020204030204" pitchFamily="34" charset="0"/>
              </a:rPr>
              <a:t> </a:t>
            </a:r>
            <a:endParaRPr lang="en-GB" sz="20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rPr>
              <a:t>All survey responses are confidential and anonymous </a:t>
            </a:r>
            <a:endParaRPr lang="en-GB" sz="2000" dirty="0">
              <a:solidFill>
                <a:srgbClr val="000000"/>
              </a:solidFill>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rPr>
              <a:t>N</a:t>
            </a:r>
            <a:r>
              <a:rPr lang="en-GB" sz="2000" dirty="0">
                <a:solidFill>
                  <a:srgbClr val="000000"/>
                </a:solidFill>
                <a:effectLst/>
                <a:latin typeface="Arial" panose="020B0604020202020204" pitchFamily="34" charset="0"/>
                <a:ea typeface="Calibri" panose="020F0502020204030204" pitchFamily="34" charset="0"/>
              </a:rPr>
              <a:t>o information will be published which could identify individual schools or children that have taken part. </a:t>
            </a:r>
            <a:r>
              <a:rPr lang="en-GB" sz="2000" dirty="0">
                <a:effectLst/>
                <a:latin typeface="Arial" panose="020B0604020202020204" pitchFamily="34" charset="0"/>
                <a:ea typeface="Calibri" panose="020F0502020204030204" pitchFamily="34" charset="0"/>
              </a:rPr>
              <a:t> </a:t>
            </a:r>
            <a:endParaRPr lang="en-GB" sz="20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000" dirty="0">
                <a:effectLst/>
                <a:latin typeface="Arial" panose="020B0604020202020204" pitchFamily="34" charset="0"/>
                <a:ea typeface="Calibri" panose="020F0502020204030204" pitchFamily="34" charset="0"/>
              </a:rPr>
              <a:t>After the survey has been completed in your school, the team at The Children’s Society will analyse the data and produce a summary of the findings for school staff.</a:t>
            </a:r>
          </a:p>
          <a:p>
            <a:pPr marL="285750" indent="-285750">
              <a:buFont typeface="Arial" panose="020B0604020202020204" pitchFamily="34" charset="0"/>
              <a:buChar char="•"/>
            </a:pPr>
            <a:r>
              <a:rPr lang="en-GB" sz="2000" dirty="0">
                <a:effectLst/>
                <a:latin typeface="Arial" panose="020B0604020202020204" pitchFamily="34" charset="0"/>
                <a:ea typeface="Calibri" panose="020F0502020204030204" pitchFamily="34" charset="0"/>
              </a:rPr>
              <a:t>Staff from The Children’s Society will facilitate a feedback session to identify issues and opportunities to improve wellbeing based on the insights from the data. This may include suggesting whole school strategies and where appropriate additional support offers.</a:t>
            </a:r>
            <a:endParaRPr lang="en-GB" sz="20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61912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95F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A29A0C-E9B8-4AB1-A26E-22ACB75A257E}"/>
              </a:ext>
            </a:extLst>
          </p:cNvPr>
          <p:cNvSpPr/>
          <p:nvPr/>
        </p:nvSpPr>
        <p:spPr>
          <a:xfrm>
            <a:off x="221674" y="6410036"/>
            <a:ext cx="581580" cy="360219"/>
          </a:xfrm>
          <a:prstGeom prst="rect">
            <a:avLst/>
          </a:prstGeom>
          <a:solidFill>
            <a:srgbClr val="E695F5"/>
          </a:solidFill>
          <a:ln>
            <a:solidFill>
              <a:srgbClr val="E69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8" name="Group 7">
            <a:extLst>
              <a:ext uri="{FF2B5EF4-FFF2-40B4-BE49-F238E27FC236}">
                <a16:creationId xmlns:a16="http://schemas.microsoft.com/office/drawing/2014/main" id="{D7381ECE-AF5C-4ED2-BF55-D07115D72F96}"/>
              </a:ext>
            </a:extLst>
          </p:cNvPr>
          <p:cNvGrpSpPr>
            <a:grpSpLocks/>
          </p:cNvGrpSpPr>
          <p:nvPr/>
        </p:nvGrpSpPr>
        <p:grpSpPr bwMode="auto">
          <a:xfrm>
            <a:off x="129312" y="6113829"/>
            <a:ext cx="1662544" cy="656425"/>
            <a:chOff x="287" y="248"/>
            <a:chExt cx="4689" cy="1853"/>
          </a:xfrm>
        </p:grpSpPr>
        <p:grpSp>
          <p:nvGrpSpPr>
            <p:cNvPr id="9" name="docshapegroup6">
              <a:extLst>
                <a:ext uri="{FF2B5EF4-FFF2-40B4-BE49-F238E27FC236}">
                  <a16:creationId xmlns:a16="http://schemas.microsoft.com/office/drawing/2014/main" id="{9D8BD548-3196-4B88-96E0-E28E8FD8AD81}"/>
                </a:ext>
              </a:extLst>
            </p:cNvPr>
            <p:cNvGrpSpPr>
              <a:grpSpLocks/>
            </p:cNvGrpSpPr>
            <p:nvPr/>
          </p:nvGrpSpPr>
          <p:grpSpPr bwMode="auto">
            <a:xfrm>
              <a:off x="290" y="248"/>
              <a:ext cx="4686" cy="1447"/>
              <a:chOff x="290" y="-1017"/>
              <a:chExt cx="4686" cy="1447"/>
            </a:xfrm>
          </p:grpSpPr>
          <p:sp>
            <p:nvSpPr>
              <p:cNvPr id="18" name="docshape7">
                <a:extLst>
                  <a:ext uri="{FF2B5EF4-FFF2-40B4-BE49-F238E27FC236}">
                    <a16:creationId xmlns:a16="http://schemas.microsoft.com/office/drawing/2014/main" id="{9E19A331-D394-4599-AB5F-252C86E49DB6}"/>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9" name="docshape8">
                <a:extLst>
                  <a:ext uri="{FF2B5EF4-FFF2-40B4-BE49-F238E27FC236}">
                    <a16:creationId xmlns:a16="http://schemas.microsoft.com/office/drawing/2014/main" id="{4E0F169A-D1BD-4E45-B196-123749B4A538}"/>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9">
                <a:extLst>
                  <a:ext uri="{FF2B5EF4-FFF2-40B4-BE49-F238E27FC236}">
                    <a16:creationId xmlns:a16="http://schemas.microsoft.com/office/drawing/2014/main" id="{04D218A1-4CB3-484C-8912-FCE5357493D0}"/>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1" name="docshape10">
                <a:extLst>
                  <a:ext uri="{FF2B5EF4-FFF2-40B4-BE49-F238E27FC236}">
                    <a16:creationId xmlns:a16="http://schemas.microsoft.com/office/drawing/2014/main" id="{DFE313BB-DECA-4371-B777-2970F79C5D90}"/>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10" name="docshapegroup11">
              <a:extLst>
                <a:ext uri="{FF2B5EF4-FFF2-40B4-BE49-F238E27FC236}">
                  <a16:creationId xmlns:a16="http://schemas.microsoft.com/office/drawing/2014/main" id="{D6B1A037-56D9-4C8F-B91F-E4CDFEC343E5}"/>
                </a:ext>
              </a:extLst>
            </p:cNvPr>
            <p:cNvGrpSpPr>
              <a:grpSpLocks/>
            </p:cNvGrpSpPr>
            <p:nvPr/>
          </p:nvGrpSpPr>
          <p:grpSpPr bwMode="auto">
            <a:xfrm>
              <a:off x="287" y="1770"/>
              <a:ext cx="4137" cy="331"/>
              <a:chOff x="287" y="505"/>
              <a:chExt cx="4137" cy="331"/>
            </a:xfrm>
          </p:grpSpPr>
          <p:sp>
            <p:nvSpPr>
              <p:cNvPr id="11" name="docshape12">
                <a:extLst>
                  <a:ext uri="{FF2B5EF4-FFF2-40B4-BE49-F238E27FC236}">
                    <a16:creationId xmlns:a16="http://schemas.microsoft.com/office/drawing/2014/main" id="{BBE180A9-E8C0-4E57-9D9E-6A13C463C6BC}"/>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2" name="docshape13">
                <a:extLst>
                  <a:ext uri="{FF2B5EF4-FFF2-40B4-BE49-F238E27FC236}">
                    <a16:creationId xmlns:a16="http://schemas.microsoft.com/office/drawing/2014/main" id="{2770C60B-4F33-4464-813A-9C7937B517DD}"/>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4">
                <a:extLst>
                  <a:ext uri="{FF2B5EF4-FFF2-40B4-BE49-F238E27FC236}">
                    <a16:creationId xmlns:a16="http://schemas.microsoft.com/office/drawing/2014/main" id="{CA1528B9-3316-42B0-9DF3-C7F2E2F31CE0}"/>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5">
                <a:extLst>
                  <a:ext uri="{FF2B5EF4-FFF2-40B4-BE49-F238E27FC236}">
                    <a16:creationId xmlns:a16="http://schemas.microsoft.com/office/drawing/2014/main" id="{3CF05415-8F2F-42D1-9014-BC08826E1DEF}"/>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6">
                <a:extLst>
                  <a:ext uri="{FF2B5EF4-FFF2-40B4-BE49-F238E27FC236}">
                    <a16:creationId xmlns:a16="http://schemas.microsoft.com/office/drawing/2014/main" id="{C3E098E0-8556-4FBB-A3EE-C36C9C48FD5D}"/>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7">
                <a:extLst>
                  <a:ext uri="{FF2B5EF4-FFF2-40B4-BE49-F238E27FC236}">
                    <a16:creationId xmlns:a16="http://schemas.microsoft.com/office/drawing/2014/main" id="{0E9506A1-3689-452F-AECA-E19572E70D0C}"/>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17" name="docshape18">
                <a:extLst>
                  <a:ext uri="{FF2B5EF4-FFF2-40B4-BE49-F238E27FC236}">
                    <a16:creationId xmlns:a16="http://schemas.microsoft.com/office/drawing/2014/main" id="{5F67ED07-B038-46AD-85DE-8E7E68D356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a:extLst>
              <a:ext uri="{FF2B5EF4-FFF2-40B4-BE49-F238E27FC236}">
                <a16:creationId xmlns:a16="http://schemas.microsoft.com/office/drawing/2014/main" id="{760CF9AB-0B48-4DEF-B0DE-7FC034623254}"/>
              </a:ext>
            </a:extLst>
          </p:cNvPr>
          <p:cNvSpPr txBox="1"/>
          <p:nvPr/>
        </p:nvSpPr>
        <p:spPr>
          <a:xfrm>
            <a:off x="2955148" y="109002"/>
            <a:ext cx="8635326" cy="2062103"/>
          </a:xfrm>
          <a:prstGeom prst="rect">
            <a:avLst/>
          </a:prstGeom>
          <a:noFill/>
        </p:spPr>
        <p:txBody>
          <a:bodyPr wrap="square" rtlCol="0">
            <a:spAutoFit/>
          </a:bodyPr>
          <a:lstStyle/>
          <a:p>
            <a:pPr algn="ctr"/>
            <a:r>
              <a:rPr lang="en-GB" sz="3200" u="sng" dirty="0">
                <a:effectLst/>
                <a:ea typeface="Times New Roman" panose="02020603050405020304" pitchFamily="18" charset="0"/>
              </a:rPr>
              <a:t>Wellbeing app: 15-18 year olds  </a:t>
            </a:r>
            <a:endParaRPr lang="en-GB" sz="3200" u="sng" dirty="0"/>
          </a:p>
          <a:p>
            <a:pPr lvl="0"/>
            <a:endParaRPr lang="en-GB" sz="2400" u="sng" dirty="0"/>
          </a:p>
          <a:p>
            <a:pPr lvl="0"/>
            <a:endParaRPr lang="en-GB" sz="2400" u="sng" dirty="0"/>
          </a:p>
          <a:p>
            <a:pPr marL="342900" lvl="0" indent="-342900">
              <a:buFont typeface="Wingdings" panose="05000000000000000000" pitchFamily="2" charset="2"/>
              <a:buChar char="ü"/>
            </a:pPr>
            <a:endParaRPr lang="en-GB" sz="2400" u="sng" dirty="0"/>
          </a:p>
          <a:p>
            <a:endParaRPr lang="en-GB" sz="2400" u="sng" dirty="0"/>
          </a:p>
        </p:txBody>
      </p:sp>
      <p:pic>
        <p:nvPicPr>
          <p:cNvPr id="4" name="Picture 3">
            <a:extLst>
              <a:ext uri="{FF2B5EF4-FFF2-40B4-BE49-F238E27FC236}">
                <a16:creationId xmlns:a16="http://schemas.microsoft.com/office/drawing/2014/main" id="{9DF8DCC2-CD9E-F639-CF27-AFCA07055E92}"/>
              </a:ext>
            </a:extLst>
          </p:cNvPr>
          <p:cNvPicPr>
            <a:picLocks noChangeAspect="1"/>
          </p:cNvPicPr>
          <p:nvPr/>
        </p:nvPicPr>
        <p:blipFill>
          <a:blip r:embed="rId4"/>
          <a:stretch>
            <a:fillRect/>
          </a:stretch>
        </p:blipFill>
        <p:spPr>
          <a:xfrm>
            <a:off x="2955148" y="1135511"/>
            <a:ext cx="3971103" cy="5132146"/>
          </a:xfrm>
          <a:prstGeom prst="rect">
            <a:avLst/>
          </a:prstGeom>
        </p:spPr>
      </p:pic>
      <p:pic>
        <p:nvPicPr>
          <p:cNvPr id="6" name="Picture 5">
            <a:extLst>
              <a:ext uri="{FF2B5EF4-FFF2-40B4-BE49-F238E27FC236}">
                <a16:creationId xmlns:a16="http://schemas.microsoft.com/office/drawing/2014/main" id="{BA7DDC86-9931-2A13-84FD-DCC462403FE0}"/>
              </a:ext>
            </a:extLst>
          </p:cNvPr>
          <p:cNvPicPr>
            <a:picLocks noChangeAspect="1"/>
          </p:cNvPicPr>
          <p:nvPr/>
        </p:nvPicPr>
        <p:blipFill>
          <a:blip r:embed="rId5"/>
          <a:stretch>
            <a:fillRect/>
          </a:stretch>
        </p:blipFill>
        <p:spPr>
          <a:xfrm>
            <a:off x="7447739" y="1135511"/>
            <a:ext cx="3862906" cy="5234618"/>
          </a:xfrm>
          <a:prstGeom prst="rect">
            <a:avLst/>
          </a:prstGeom>
        </p:spPr>
      </p:pic>
    </p:spTree>
    <p:extLst>
      <p:ext uri="{BB962C8B-B14F-4D97-AF65-F5344CB8AC3E}">
        <p14:creationId xmlns:p14="http://schemas.microsoft.com/office/powerpoint/2010/main" val="204125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3E3775-30EF-49C5-B1EB-A9B5821A4643}"/>
              </a:ext>
            </a:extLst>
          </p:cNvPr>
          <p:cNvSpPr/>
          <p:nvPr/>
        </p:nvSpPr>
        <p:spPr>
          <a:xfrm>
            <a:off x="221674" y="6410036"/>
            <a:ext cx="581580" cy="360219"/>
          </a:xfrm>
          <a:prstGeom prst="rect">
            <a:avLst/>
          </a:prstGeom>
          <a:solidFill>
            <a:srgbClr val="94C8ED"/>
          </a:solidFill>
          <a:ln>
            <a:solidFill>
              <a:srgbClr val="94C8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8" name="Group 7">
            <a:extLst>
              <a:ext uri="{FF2B5EF4-FFF2-40B4-BE49-F238E27FC236}">
                <a16:creationId xmlns:a16="http://schemas.microsoft.com/office/drawing/2014/main" id="{C55094C5-1A54-4DB8-82D4-ECCCF8A52722}"/>
              </a:ext>
            </a:extLst>
          </p:cNvPr>
          <p:cNvGrpSpPr>
            <a:grpSpLocks/>
          </p:cNvGrpSpPr>
          <p:nvPr/>
        </p:nvGrpSpPr>
        <p:grpSpPr bwMode="auto">
          <a:xfrm>
            <a:off x="129312" y="6113829"/>
            <a:ext cx="1662544" cy="656425"/>
            <a:chOff x="287" y="248"/>
            <a:chExt cx="4689" cy="1853"/>
          </a:xfrm>
        </p:grpSpPr>
        <p:grpSp>
          <p:nvGrpSpPr>
            <p:cNvPr id="9" name="docshapegroup6">
              <a:extLst>
                <a:ext uri="{FF2B5EF4-FFF2-40B4-BE49-F238E27FC236}">
                  <a16:creationId xmlns:a16="http://schemas.microsoft.com/office/drawing/2014/main" id="{57432144-6742-4EE6-9A5D-DFD6446A6870}"/>
                </a:ext>
              </a:extLst>
            </p:cNvPr>
            <p:cNvGrpSpPr>
              <a:grpSpLocks/>
            </p:cNvGrpSpPr>
            <p:nvPr/>
          </p:nvGrpSpPr>
          <p:grpSpPr bwMode="auto">
            <a:xfrm>
              <a:off x="290" y="248"/>
              <a:ext cx="4686" cy="1447"/>
              <a:chOff x="290" y="-1017"/>
              <a:chExt cx="4686" cy="1447"/>
            </a:xfrm>
          </p:grpSpPr>
          <p:sp>
            <p:nvSpPr>
              <p:cNvPr id="18" name="docshape7">
                <a:extLst>
                  <a:ext uri="{FF2B5EF4-FFF2-40B4-BE49-F238E27FC236}">
                    <a16:creationId xmlns:a16="http://schemas.microsoft.com/office/drawing/2014/main" id="{C0451F27-76D4-4E88-9E0C-D4F99305C9C6}"/>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9" name="docshape8">
                <a:extLst>
                  <a:ext uri="{FF2B5EF4-FFF2-40B4-BE49-F238E27FC236}">
                    <a16:creationId xmlns:a16="http://schemas.microsoft.com/office/drawing/2014/main" id="{C4A2061D-0255-4B79-8D94-0B708982069A}"/>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9">
                <a:extLst>
                  <a:ext uri="{FF2B5EF4-FFF2-40B4-BE49-F238E27FC236}">
                    <a16:creationId xmlns:a16="http://schemas.microsoft.com/office/drawing/2014/main" id="{FA01B4DA-C85C-4D11-BDA5-B3A4CA91145B}"/>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1" name="docshape10">
                <a:extLst>
                  <a:ext uri="{FF2B5EF4-FFF2-40B4-BE49-F238E27FC236}">
                    <a16:creationId xmlns:a16="http://schemas.microsoft.com/office/drawing/2014/main" id="{CC86A777-1D5E-48C8-9376-BD38683211BB}"/>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10" name="docshapegroup11">
              <a:extLst>
                <a:ext uri="{FF2B5EF4-FFF2-40B4-BE49-F238E27FC236}">
                  <a16:creationId xmlns:a16="http://schemas.microsoft.com/office/drawing/2014/main" id="{B509EFAB-10E1-45BA-B2C3-8154BCFBD372}"/>
                </a:ext>
              </a:extLst>
            </p:cNvPr>
            <p:cNvGrpSpPr>
              <a:grpSpLocks/>
            </p:cNvGrpSpPr>
            <p:nvPr/>
          </p:nvGrpSpPr>
          <p:grpSpPr bwMode="auto">
            <a:xfrm>
              <a:off x="287" y="1770"/>
              <a:ext cx="4137" cy="331"/>
              <a:chOff x="287" y="505"/>
              <a:chExt cx="4137" cy="331"/>
            </a:xfrm>
          </p:grpSpPr>
          <p:sp>
            <p:nvSpPr>
              <p:cNvPr id="11" name="docshape12">
                <a:extLst>
                  <a:ext uri="{FF2B5EF4-FFF2-40B4-BE49-F238E27FC236}">
                    <a16:creationId xmlns:a16="http://schemas.microsoft.com/office/drawing/2014/main" id="{01499996-8185-4160-BD64-55D6B57C8754}"/>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2" name="docshape13">
                <a:extLst>
                  <a:ext uri="{FF2B5EF4-FFF2-40B4-BE49-F238E27FC236}">
                    <a16:creationId xmlns:a16="http://schemas.microsoft.com/office/drawing/2014/main" id="{CB7E54FE-B05C-4836-9B39-5BC04041EB74}"/>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4">
                <a:extLst>
                  <a:ext uri="{FF2B5EF4-FFF2-40B4-BE49-F238E27FC236}">
                    <a16:creationId xmlns:a16="http://schemas.microsoft.com/office/drawing/2014/main" id="{EEDB0EE9-3A20-4C75-96B8-9E5A5E422135}"/>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5">
                <a:extLst>
                  <a:ext uri="{FF2B5EF4-FFF2-40B4-BE49-F238E27FC236}">
                    <a16:creationId xmlns:a16="http://schemas.microsoft.com/office/drawing/2014/main" id="{E664705F-969E-4303-8987-F00E22CF798E}"/>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6">
                <a:extLst>
                  <a:ext uri="{FF2B5EF4-FFF2-40B4-BE49-F238E27FC236}">
                    <a16:creationId xmlns:a16="http://schemas.microsoft.com/office/drawing/2014/main" id="{2364D22B-8DC0-414A-885B-FD6294FE601A}"/>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7">
                <a:extLst>
                  <a:ext uri="{FF2B5EF4-FFF2-40B4-BE49-F238E27FC236}">
                    <a16:creationId xmlns:a16="http://schemas.microsoft.com/office/drawing/2014/main" id="{7BEEC5DC-10AA-4840-85A7-A7BF0AC979C9}"/>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17" name="docshape18">
                <a:extLst>
                  <a:ext uri="{FF2B5EF4-FFF2-40B4-BE49-F238E27FC236}">
                    <a16:creationId xmlns:a16="http://schemas.microsoft.com/office/drawing/2014/main" id="{8916B736-E3FD-448D-AEFC-A002DC0AFF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7224B20A-4B14-4242-9C04-88625C3C07C7}"/>
              </a:ext>
            </a:extLst>
          </p:cNvPr>
          <p:cNvSpPr txBox="1"/>
          <p:nvPr/>
        </p:nvSpPr>
        <p:spPr>
          <a:xfrm>
            <a:off x="2527534" y="333282"/>
            <a:ext cx="5843682" cy="4770537"/>
          </a:xfrm>
          <a:prstGeom prst="rect">
            <a:avLst/>
          </a:prstGeom>
          <a:noFill/>
        </p:spPr>
        <p:txBody>
          <a:bodyPr wrap="square" rtlCol="0">
            <a:spAutoFit/>
          </a:bodyPr>
          <a:lstStyle/>
          <a:p>
            <a:r>
              <a:rPr lang="en-GB" sz="3600" dirty="0"/>
              <a:t>Parent feedback: </a:t>
            </a:r>
          </a:p>
          <a:p>
            <a:r>
              <a:rPr lang="en-GB" sz="3600" dirty="0">
                <a:effectLst/>
                <a:ea typeface="Calibri" panose="020F0502020204030204" pitchFamily="34" charset="0"/>
              </a:rPr>
              <a:t>“Whatever you’re doing keep doing it! She is telling me how she feels now and she’s never done that before” </a:t>
            </a:r>
            <a:r>
              <a:rPr lang="en-GB" sz="3600" dirty="0"/>
              <a:t>  </a:t>
            </a:r>
          </a:p>
          <a:p>
            <a:endParaRPr lang="en-GB" sz="3600" dirty="0"/>
          </a:p>
          <a:p>
            <a:r>
              <a:rPr lang="en-GB" sz="4800" b="1" dirty="0">
                <a:solidFill>
                  <a:schemeClr val="accent2"/>
                </a:solidFill>
              </a:rPr>
              <a:t>                    Thank you! </a:t>
            </a:r>
          </a:p>
          <a:p>
            <a:endParaRPr lang="en-GB" sz="4000" dirty="0"/>
          </a:p>
        </p:txBody>
      </p:sp>
      <p:grpSp>
        <p:nvGrpSpPr>
          <p:cNvPr id="22" name="Group 21">
            <a:extLst>
              <a:ext uri="{FF2B5EF4-FFF2-40B4-BE49-F238E27FC236}">
                <a16:creationId xmlns:a16="http://schemas.microsoft.com/office/drawing/2014/main" id="{581373C3-3139-4AB4-9350-7689779EA750}"/>
              </a:ext>
            </a:extLst>
          </p:cNvPr>
          <p:cNvGrpSpPr>
            <a:grpSpLocks/>
          </p:cNvGrpSpPr>
          <p:nvPr/>
        </p:nvGrpSpPr>
        <p:grpSpPr bwMode="auto">
          <a:xfrm>
            <a:off x="8732218" y="271208"/>
            <a:ext cx="3251871" cy="1610575"/>
            <a:chOff x="287" y="248"/>
            <a:chExt cx="4689" cy="1853"/>
          </a:xfrm>
        </p:grpSpPr>
        <p:grpSp>
          <p:nvGrpSpPr>
            <p:cNvPr id="23" name="docshapegroup6">
              <a:extLst>
                <a:ext uri="{FF2B5EF4-FFF2-40B4-BE49-F238E27FC236}">
                  <a16:creationId xmlns:a16="http://schemas.microsoft.com/office/drawing/2014/main" id="{A0614C2C-7CD9-4189-AC11-A54688C09A77}"/>
                </a:ext>
              </a:extLst>
            </p:cNvPr>
            <p:cNvGrpSpPr>
              <a:grpSpLocks/>
            </p:cNvGrpSpPr>
            <p:nvPr/>
          </p:nvGrpSpPr>
          <p:grpSpPr bwMode="auto">
            <a:xfrm>
              <a:off x="290" y="248"/>
              <a:ext cx="4686" cy="1447"/>
              <a:chOff x="290" y="-1017"/>
              <a:chExt cx="4686" cy="1447"/>
            </a:xfrm>
          </p:grpSpPr>
          <p:sp>
            <p:nvSpPr>
              <p:cNvPr id="32" name="docshape7">
                <a:extLst>
                  <a:ext uri="{FF2B5EF4-FFF2-40B4-BE49-F238E27FC236}">
                    <a16:creationId xmlns:a16="http://schemas.microsoft.com/office/drawing/2014/main" id="{1BB5925D-5998-42C6-8C67-6845584FF8D4}"/>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3" name="docshape8">
                <a:extLst>
                  <a:ext uri="{FF2B5EF4-FFF2-40B4-BE49-F238E27FC236}">
                    <a16:creationId xmlns:a16="http://schemas.microsoft.com/office/drawing/2014/main" id="{87D8969C-8AEF-4BE3-8599-26DE00C48891}"/>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4" name="docshape9">
                <a:extLst>
                  <a:ext uri="{FF2B5EF4-FFF2-40B4-BE49-F238E27FC236}">
                    <a16:creationId xmlns:a16="http://schemas.microsoft.com/office/drawing/2014/main" id="{1D9960DA-BBC5-4EC8-8134-42311DAB8187}"/>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5" name="docshape10">
                <a:extLst>
                  <a:ext uri="{FF2B5EF4-FFF2-40B4-BE49-F238E27FC236}">
                    <a16:creationId xmlns:a16="http://schemas.microsoft.com/office/drawing/2014/main" id="{21BD93D8-1C4E-4321-9434-633D37397A9A}"/>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24" name="docshapegroup11">
              <a:extLst>
                <a:ext uri="{FF2B5EF4-FFF2-40B4-BE49-F238E27FC236}">
                  <a16:creationId xmlns:a16="http://schemas.microsoft.com/office/drawing/2014/main" id="{DD402026-CCD0-4851-AE99-168DB1420BAB}"/>
                </a:ext>
              </a:extLst>
            </p:cNvPr>
            <p:cNvGrpSpPr>
              <a:grpSpLocks/>
            </p:cNvGrpSpPr>
            <p:nvPr/>
          </p:nvGrpSpPr>
          <p:grpSpPr bwMode="auto">
            <a:xfrm>
              <a:off x="287" y="1770"/>
              <a:ext cx="4137" cy="331"/>
              <a:chOff x="287" y="505"/>
              <a:chExt cx="4137" cy="331"/>
            </a:xfrm>
          </p:grpSpPr>
          <p:sp>
            <p:nvSpPr>
              <p:cNvPr id="25" name="docshape12">
                <a:extLst>
                  <a:ext uri="{FF2B5EF4-FFF2-40B4-BE49-F238E27FC236}">
                    <a16:creationId xmlns:a16="http://schemas.microsoft.com/office/drawing/2014/main" id="{862F3C7D-CEDF-4D13-AF01-45DE810F4F4C}"/>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6" name="docshape13">
                <a:extLst>
                  <a:ext uri="{FF2B5EF4-FFF2-40B4-BE49-F238E27FC236}">
                    <a16:creationId xmlns:a16="http://schemas.microsoft.com/office/drawing/2014/main" id="{FBE74AEC-A210-4257-B37A-A6F88893403F}"/>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7" name="docshape14">
                <a:extLst>
                  <a:ext uri="{FF2B5EF4-FFF2-40B4-BE49-F238E27FC236}">
                    <a16:creationId xmlns:a16="http://schemas.microsoft.com/office/drawing/2014/main" id="{CDCDD2D4-7D0A-47CA-B692-E3A8B8965681}"/>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8" name="docshape15">
                <a:extLst>
                  <a:ext uri="{FF2B5EF4-FFF2-40B4-BE49-F238E27FC236}">
                    <a16:creationId xmlns:a16="http://schemas.microsoft.com/office/drawing/2014/main" id="{47472CA2-5B4B-4ACC-BECB-42CD222840B3}"/>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9" name="docshape16">
                <a:extLst>
                  <a:ext uri="{FF2B5EF4-FFF2-40B4-BE49-F238E27FC236}">
                    <a16:creationId xmlns:a16="http://schemas.microsoft.com/office/drawing/2014/main" id="{A7E699FE-115F-4846-B317-1D188935CD26}"/>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0" name="docshape17">
                <a:extLst>
                  <a:ext uri="{FF2B5EF4-FFF2-40B4-BE49-F238E27FC236}">
                    <a16:creationId xmlns:a16="http://schemas.microsoft.com/office/drawing/2014/main" id="{EA3E6B10-23A1-48A0-9710-AEA14F9B5172}"/>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31" name="docshape18">
                <a:extLst>
                  <a:ext uri="{FF2B5EF4-FFF2-40B4-BE49-F238E27FC236}">
                    <a16:creationId xmlns:a16="http://schemas.microsoft.com/office/drawing/2014/main" id="{57C11F35-4D01-447F-B0A0-8A724C4DE0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a:extLst>
              <a:ext uri="{FF2B5EF4-FFF2-40B4-BE49-F238E27FC236}">
                <a16:creationId xmlns:a16="http://schemas.microsoft.com/office/drawing/2014/main" id="{FF1444A5-E53E-41A3-B598-E2F03300871C}"/>
              </a:ext>
            </a:extLst>
          </p:cNvPr>
          <p:cNvSpPr txBox="1"/>
          <p:nvPr/>
        </p:nvSpPr>
        <p:spPr>
          <a:xfrm>
            <a:off x="2527534" y="4976217"/>
            <a:ext cx="9010776" cy="1292662"/>
          </a:xfrm>
          <a:prstGeom prst="rect">
            <a:avLst/>
          </a:prstGeom>
          <a:noFill/>
        </p:spPr>
        <p:txBody>
          <a:bodyPr wrap="square" rtlCol="0">
            <a:spAutoFit/>
          </a:bodyPr>
          <a:lstStyle/>
          <a:p>
            <a:r>
              <a:rPr lang="en-GB" sz="6000" dirty="0">
                <a:solidFill>
                  <a:srgbClr val="7030A0"/>
                </a:solidFill>
              </a:rPr>
              <a:t>Do you have any questions? </a:t>
            </a:r>
          </a:p>
          <a:p>
            <a:endParaRPr lang="en-GB" dirty="0"/>
          </a:p>
        </p:txBody>
      </p:sp>
    </p:spTree>
    <p:extLst>
      <p:ext uri="{BB962C8B-B14F-4D97-AF65-F5344CB8AC3E}">
        <p14:creationId xmlns:p14="http://schemas.microsoft.com/office/powerpoint/2010/main" val="44968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A3480A-02FE-40FC-A72A-706C4A47801E}"/>
              </a:ext>
            </a:extLst>
          </p:cNvPr>
          <p:cNvSpPr/>
          <p:nvPr/>
        </p:nvSpPr>
        <p:spPr>
          <a:xfrm>
            <a:off x="221674" y="6410036"/>
            <a:ext cx="581580" cy="3602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7" name="Group 6">
            <a:extLst>
              <a:ext uri="{FF2B5EF4-FFF2-40B4-BE49-F238E27FC236}">
                <a16:creationId xmlns:a16="http://schemas.microsoft.com/office/drawing/2014/main" id="{44D6E86D-BFA9-4A9A-827E-6E1B32686171}"/>
              </a:ext>
            </a:extLst>
          </p:cNvPr>
          <p:cNvGrpSpPr>
            <a:grpSpLocks/>
          </p:cNvGrpSpPr>
          <p:nvPr/>
        </p:nvGrpSpPr>
        <p:grpSpPr bwMode="auto">
          <a:xfrm>
            <a:off x="129312" y="6113829"/>
            <a:ext cx="1662544" cy="656425"/>
            <a:chOff x="287" y="248"/>
            <a:chExt cx="4689" cy="1853"/>
          </a:xfrm>
        </p:grpSpPr>
        <p:grpSp>
          <p:nvGrpSpPr>
            <p:cNvPr id="8" name="docshapegroup6">
              <a:extLst>
                <a:ext uri="{FF2B5EF4-FFF2-40B4-BE49-F238E27FC236}">
                  <a16:creationId xmlns:a16="http://schemas.microsoft.com/office/drawing/2014/main" id="{BB6182F3-06B7-4D07-A9A4-68C18B4D40B5}"/>
                </a:ext>
              </a:extLst>
            </p:cNvPr>
            <p:cNvGrpSpPr>
              <a:grpSpLocks/>
            </p:cNvGrpSpPr>
            <p:nvPr/>
          </p:nvGrpSpPr>
          <p:grpSpPr bwMode="auto">
            <a:xfrm>
              <a:off x="290" y="248"/>
              <a:ext cx="4686" cy="1447"/>
              <a:chOff x="290" y="-1017"/>
              <a:chExt cx="4686" cy="1447"/>
            </a:xfrm>
          </p:grpSpPr>
          <p:sp>
            <p:nvSpPr>
              <p:cNvPr id="17" name="docshape7">
                <a:extLst>
                  <a:ext uri="{FF2B5EF4-FFF2-40B4-BE49-F238E27FC236}">
                    <a16:creationId xmlns:a16="http://schemas.microsoft.com/office/drawing/2014/main" id="{5B088A5A-8704-4F06-B8E9-2863B80C01CC}"/>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8" name="docshape8">
                <a:extLst>
                  <a:ext uri="{FF2B5EF4-FFF2-40B4-BE49-F238E27FC236}">
                    <a16:creationId xmlns:a16="http://schemas.microsoft.com/office/drawing/2014/main" id="{8F1E1715-04BC-44F8-AA80-6AD607F0CA9B}"/>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9" name="docshape9">
                <a:extLst>
                  <a:ext uri="{FF2B5EF4-FFF2-40B4-BE49-F238E27FC236}">
                    <a16:creationId xmlns:a16="http://schemas.microsoft.com/office/drawing/2014/main" id="{2B7BDB55-6536-425D-B6EB-7BE2B6A12FE1}"/>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10">
                <a:extLst>
                  <a:ext uri="{FF2B5EF4-FFF2-40B4-BE49-F238E27FC236}">
                    <a16:creationId xmlns:a16="http://schemas.microsoft.com/office/drawing/2014/main" id="{46EC2FBE-AE00-4AB8-B1E8-2C2F2EB33C4C}"/>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9" name="docshapegroup11">
              <a:extLst>
                <a:ext uri="{FF2B5EF4-FFF2-40B4-BE49-F238E27FC236}">
                  <a16:creationId xmlns:a16="http://schemas.microsoft.com/office/drawing/2014/main" id="{2D213C44-3652-4A3B-8FE1-DB8CBA836030}"/>
                </a:ext>
              </a:extLst>
            </p:cNvPr>
            <p:cNvGrpSpPr>
              <a:grpSpLocks/>
            </p:cNvGrpSpPr>
            <p:nvPr/>
          </p:nvGrpSpPr>
          <p:grpSpPr bwMode="auto">
            <a:xfrm>
              <a:off x="287" y="1770"/>
              <a:ext cx="4137" cy="331"/>
              <a:chOff x="287" y="505"/>
              <a:chExt cx="4137" cy="331"/>
            </a:xfrm>
          </p:grpSpPr>
          <p:sp>
            <p:nvSpPr>
              <p:cNvPr id="10" name="docshape12">
                <a:extLst>
                  <a:ext uri="{FF2B5EF4-FFF2-40B4-BE49-F238E27FC236}">
                    <a16:creationId xmlns:a16="http://schemas.microsoft.com/office/drawing/2014/main" id="{EB601177-A8A9-452F-95CA-951B49EF0E93}"/>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1" name="docshape13">
                <a:extLst>
                  <a:ext uri="{FF2B5EF4-FFF2-40B4-BE49-F238E27FC236}">
                    <a16:creationId xmlns:a16="http://schemas.microsoft.com/office/drawing/2014/main" id="{81D259E8-B802-4820-A977-0740CB046E9D}"/>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2" name="docshape14">
                <a:extLst>
                  <a:ext uri="{FF2B5EF4-FFF2-40B4-BE49-F238E27FC236}">
                    <a16:creationId xmlns:a16="http://schemas.microsoft.com/office/drawing/2014/main" id="{0AD062C2-0CBD-478A-88D2-0ACE668397EC}"/>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5">
                <a:extLst>
                  <a:ext uri="{FF2B5EF4-FFF2-40B4-BE49-F238E27FC236}">
                    <a16:creationId xmlns:a16="http://schemas.microsoft.com/office/drawing/2014/main" id="{A37EC59F-2A0B-4F2C-BB51-025BC1809C17}"/>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6">
                <a:extLst>
                  <a:ext uri="{FF2B5EF4-FFF2-40B4-BE49-F238E27FC236}">
                    <a16:creationId xmlns:a16="http://schemas.microsoft.com/office/drawing/2014/main" id="{3FBDBFE2-0A34-4CF5-8E0D-10E9659B8646}"/>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7">
                <a:extLst>
                  <a:ext uri="{FF2B5EF4-FFF2-40B4-BE49-F238E27FC236}">
                    <a16:creationId xmlns:a16="http://schemas.microsoft.com/office/drawing/2014/main" id="{4D891E49-5D83-4E7C-ACCF-C025ACAB7736}"/>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dirty="0">
                  <a:solidFill>
                    <a:prstClr val="black"/>
                  </a:solidFill>
                  <a:latin typeface="Calibri" panose="020F0502020204030204"/>
                </a:endParaRPr>
              </a:p>
            </p:txBody>
          </p:sp>
          <p:pic>
            <p:nvPicPr>
              <p:cNvPr id="16" name="docshape18">
                <a:extLst>
                  <a:ext uri="{FF2B5EF4-FFF2-40B4-BE49-F238E27FC236}">
                    <a16:creationId xmlns:a16="http://schemas.microsoft.com/office/drawing/2014/main" id="{91919D79-DC5E-435C-8045-31CDFD24BE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 y="556"/>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C7C2A248-3FF5-46CA-8876-4645D4CDD281}"/>
              </a:ext>
            </a:extLst>
          </p:cNvPr>
          <p:cNvSpPr txBox="1"/>
          <p:nvPr/>
        </p:nvSpPr>
        <p:spPr>
          <a:xfrm>
            <a:off x="3148928" y="604629"/>
            <a:ext cx="8283947" cy="5016758"/>
          </a:xfrm>
          <a:prstGeom prst="rect">
            <a:avLst/>
          </a:prstGeom>
          <a:noFill/>
        </p:spPr>
        <p:txBody>
          <a:bodyPr wrap="square" rtlCol="0">
            <a:spAutoFit/>
          </a:bodyPr>
          <a:lstStyle/>
          <a:p>
            <a:r>
              <a:rPr lang="en-GB" sz="3200" dirty="0"/>
              <a:t>RISE Newcastle and Gateshead Mental Health School Support Team (MHST) is funded by the </a:t>
            </a:r>
            <a:r>
              <a:rPr lang="en-GB" sz="3200" b="1" dirty="0"/>
              <a:t>NHS</a:t>
            </a:r>
            <a:r>
              <a:rPr lang="en-GB" sz="3200" dirty="0"/>
              <a:t> and </a:t>
            </a:r>
            <a:r>
              <a:rPr lang="en-GB" sz="3200" b="1" dirty="0"/>
              <a:t>DfE</a:t>
            </a:r>
            <a:r>
              <a:rPr lang="en-GB" sz="3200" dirty="0"/>
              <a:t> and provides a ‘</a:t>
            </a:r>
            <a:r>
              <a:rPr lang="en-GB" sz="3200" b="1" dirty="0"/>
              <a:t>Whole School Approach</a:t>
            </a:r>
            <a:r>
              <a:rPr lang="en-GB" sz="3200" dirty="0"/>
              <a:t>’ for </a:t>
            </a:r>
            <a:r>
              <a:rPr lang="en-GB" sz="3200" dirty="0">
                <a:solidFill>
                  <a:srgbClr val="FF0000"/>
                </a:solidFill>
              </a:rPr>
              <a:t>low intensity emotional wellbeing and mental health needs. </a:t>
            </a:r>
          </a:p>
          <a:p>
            <a:endParaRPr lang="en-GB" sz="3200" dirty="0"/>
          </a:p>
          <a:p>
            <a:r>
              <a:rPr lang="en-GB" sz="3200" dirty="0"/>
              <a:t>We support Schools, Colleges and Elective Home Educated Children and Young People, parents/carers and professionals and we also take a referrals from Single Point of Access (SPA).</a:t>
            </a:r>
          </a:p>
        </p:txBody>
      </p:sp>
    </p:spTree>
    <p:extLst>
      <p:ext uri="{BB962C8B-B14F-4D97-AF65-F5344CB8AC3E}">
        <p14:creationId xmlns:p14="http://schemas.microsoft.com/office/powerpoint/2010/main" val="132830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734338-6C02-4FDB-A81D-3847457E8071}"/>
              </a:ext>
            </a:extLst>
          </p:cNvPr>
          <p:cNvSpPr/>
          <p:nvPr/>
        </p:nvSpPr>
        <p:spPr>
          <a:xfrm>
            <a:off x="221674" y="6410036"/>
            <a:ext cx="581580" cy="3602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22" name="Group 21">
            <a:extLst>
              <a:ext uri="{FF2B5EF4-FFF2-40B4-BE49-F238E27FC236}">
                <a16:creationId xmlns:a16="http://schemas.microsoft.com/office/drawing/2014/main" id="{5833D9DE-5BB5-414F-BAF5-57FE3A4023D5}"/>
              </a:ext>
            </a:extLst>
          </p:cNvPr>
          <p:cNvGrpSpPr>
            <a:grpSpLocks/>
          </p:cNvGrpSpPr>
          <p:nvPr/>
        </p:nvGrpSpPr>
        <p:grpSpPr bwMode="auto">
          <a:xfrm>
            <a:off x="129312" y="6081824"/>
            <a:ext cx="1662544" cy="656425"/>
            <a:chOff x="287" y="248"/>
            <a:chExt cx="4689" cy="1853"/>
          </a:xfrm>
        </p:grpSpPr>
        <p:grpSp>
          <p:nvGrpSpPr>
            <p:cNvPr id="23" name="docshapegroup6">
              <a:extLst>
                <a:ext uri="{FF2B5EF4-FFF2-40B4-BE49-F238E27FC236}">
                  <a16:creationId xmlns:a16="http://schemas.microsoft.com/office/drawing/2014/main" id="{83878305-4593-4084-9A38-6C7CD305D228}"/>
                </a:ext>
              </a:extLst>
            </p:cNvPr>
            <p:cNvGrpSpPr>
              <a:grpSpLocks/>
            </p:cNvGrpSpPr>
            <p:nvPr/>
          </p:nvGrpSpPr>
          <p:grpSpPr bwMode="auto">
            <a:xfrm>
              <a:off x="290" y="248"/>
              <a:ext cx="4686" cy="1447"/>
              <a:chOff x="290" y="-1017"/>
              <a:chExt cx="4686" cy="1447"/>
            </a:xfrm>
          </p:grpSpPr>
          <p:sp>
            <p:nvSpPr>
              <p:cNvPr id="32" name="docshape7">
                <a:extLst>
                  <a:ext uri="{FF2B5EF4-FFF2-40B4-BE49-F238E27FC236}">
                    <a16:creationId xmlns:a16="http://schemas.microsoft.com/office/drawing/2014/main" id="{57E4852D-1E0D-48E5-96DA-717973AEC466}"/>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3" name="docshape8">
                <a:extLst>
                  <a:ext uri="{FF2B5EF4-FFF2-40B4-BE49-F238E27FC236}">
                    <a16:creationId xmlns:a16="http://schemas.microsoft.com/office/drawing/2014/main" id="{9F84024E-B97A-4F20-BD00-422A0132DD70}"/>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4" name="docshape9">
                <a:extLst>
                  <a:ext uri="{FF2B5EF4-FFF2-40B4-BE49-F238E27FC236}">
                    <a16:creationId xmlns:a16="http://schemas.microsoft.com/office/drawing/2014/main" id="{506CBBEF-FF7F-4A2C-A798-9BABF40B45DD}"/>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5" name="docshape10">
                <a:extLst>
                  <a:ext uri="{FF2B5EF4-FFF2-40B4-BE49-F238E27FC236}">
                    <a16:creationId xmlns:a16="http://schemas.microsoft.com/office/drawing/2014/main" id="{933684F9-E9FF-44E0-AD3E-75EF7EE73039}"/>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24" name="docshapegroup11">
              <a:extLst>
                <a:ext uri="{FF2B5EF4-FFF2-40B4-BE49-F238E27FC236}">
                  <a16:creationId xmlns:a16="http://schemas.microsoft.com/office/drawing/2014/main" id="{6663794A-CDC8-4383-BBF8-AFF6E4E28094}"/>
                </a:ext>
              </a:extLst>
            </p:cNvPr>
            <p:cNvGrpSpPr>
              <a:grpSpLocks/>
            </p:cNvGrpSpPr>
            <p:nvPr/>
          </p:nvGrpSpPr>
          <p:grpSpPr bwMode="auto">
            <a:xfrm>
              <a:off x="287" y="1770"/>
              <a:ext cx="4137" cy="331"/>
              <a:chOff x="287" y="505"/>
              <a:chExt cx="4137" cy="331"/>
            </a:xfrm>
          </p:grpSpPr>
          <p:sp>
            <p:nvSpPr>
              <p:cNvPr id="25" name="docshape12">
                <a:extLst>
                  <a:ext uri="{FF2B5EF4-FFF2-40B4-BE49-F238E27FC236}">
                    <a16:creationId xmlns:a16="http://schemas.microsoft.com/office/drawing/2014/main" id="{7D9339D0-97E8-4888-9EDA-889CD1358D3E}"/>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6" name="docshape13">
                <a:extLst>
                  <a:ext uri="{FF2B5EF4-FFF2-40B4-BE49-F238E27FC236}">
                    <a16:creationId xmlns:a16="http://schemas.microsoft.com/office/drawing/2014/main" id="{F949279D-CE90-44D2-9785-15FC9DCA5D11}"/>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7" name="docshape14">
                <a:extLst>
                  <a:ext uri="{FF2B5EF4-FFF2-40B4-BE49-F238E27FC236}">
                    <a16:creationId xmlns:a16="http://schemas.microsoft.com/office/drawing/2014/main" id="{32C00FE3-CBB0-4424-8717-2ED01A524486}"/>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8" name="docshape15">
                <a:extLst>
                  <a:ext uri="{FF2B5EF4-FFF2-40B4-BE49-F238E27FC236}">
                    <a16:creationId xmlns:a16="http://schemas.microsoft.com/office/drawing/2014/main" id="{BFE73159-5499-40F2-BE3A-D1D2247ACE64}"/>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9" name="docshape16">
                <a:extLst>
                  <a:ext uri="{FF2B5EF4-FFF2-40B4-BE49-F238E27FC236}">
                    <a16:creationId xmlns:a16="http://schemas.microsoft.com/office/drawing/2014/main" id="{6719B1C0-8AF1-49EA-B5A9-EF9007CE2D8D}"/>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30" name="docshape17">
                <a:extLst>
                  <a:ext uri="{FF2B5EF4-FFF2-40B4-BE49-F238E27FC236}">
                    <a16:creationId xmlns:a16="http://schemas.microsoft.com/office/drawing/2014/main" id="{FDF77716-A2CF-4086-9D19-CDA779C48E83}"/>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31" name="docshape18">
                <a:extLst>
                  <a:ext uri="{FF2B5EF4-FFF2-40B4-BE49-F238E27FC236}">
                    <a16:creationId xmlns:a16="http://schemas.microsoft.com/office/drawing/2014/main" id="{1C295678-FA7A-4C87-8084-7B648B69D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205DAE21-62E3-42D6-AF69-3216FE3C6FBD}"/>
              </a:ext>
            </a:extLst>
          </p:cNvPr>
          <p:cNvSpPr txBox="1"/>
          <p:nvPr/>
        </p:nvSpPr>
        <p:spPr>
          <a:xfrm>
            <a:off x="2597865" y="290671"/>
            <a:ext cx="7672482" cy="5632311"/>
          </a:xfrm>
          <a:prstGeom prst="rect">
            <a:avLst/>
          </a:prstGeom>
          <a:noFill/>
        </p:spPr>
        <p:txBody>
          <a:bodyPr wrap="square" rtlCol="0">
            <a:spAutoFit/>
          </a:bodyPr>
          <a:lstStyle/>
          <a:p>
            <a:r>
              <a:rPr lang="en-GB" sz="3600" dirty="0"/>
              <a:t>Our highly trained </a:t>
            </a:r>
            <a:r>
              <a:rPr lang="en-GB" sz="3600" b="1" dirty="0"/>
              <a:t>Education Mental Health Practitioners (EMHP)</a:t>
            </a:r>
            <a:r>
              <a:rPr lang="en-GB" sz="3600" dirty="0"/>
              <a:t> and Children’s Wellbeing Practitioners (CWP) work alongside education professionals (generally Mental Health Leads/SENCOs) &amp; parents/carers to offer low intensity mental health support for children and young people from primary school age through to further education (5-18 year olds).</a:t>
            </a:r>
          </a:p>
        </p:txBody>
      </p:sp>
    </p:spTree>
    <p:extLst>
      <p:ext uri="{BB962C8B-B14F-4D97-AF65-F5344CB8AC3E}">
        <p14:creationId xmlns:p14="http://schemas.microsoft.com/office/powerpoint/2010/main" val="21284411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F4F7C6-0CCC-445B-96DB-102811A6462D}"/>
              </a:ext>
            </a:extLst>
          </p:cNvPr>
          <p:cNvSpPr/>
          <p:nvPr/>
        </p:nvSpPr>
        <p:spPr>
          <a:xfrm>
            <a:off x="221674" y="6410036"/>
            <a:ext cx="581580" cy="3602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9" name="Group 8">
            <a:extLst>
              <a:ext uri="{FF2B5EF4-FFF2-40B4-BE49-F238E27FC236}">
                <a16:creationId xmlns:a16="http://schemas.microsoft.com/office/drawing/2014/main" id="{7F6E7365-B119-49D0-93B9-8AA0F56C8CE5}"/>
              </a:ext>
            </a:extLst>
          </p:cNvPr>
          <p:cNvGrpSpPr>
            <a:grpSpLocks/>
          </p:cNvGrpSpPr>
          <p:nvPr/>
        </p:nvGrpSpPr>
        <p:grpSpPr bwMode="auto">
          <a:xfrm>
            <a:off x="129312" y="6113829"/>
            <a:ext cx="1662544" cy="656425"/>
            <a:chOff x="287" y="248"/>
            <a:chExt cx="4689" cy="1853"/>
          </a:xfrm>
        </p:grpSpPr>
        <p:grpSp>
          <p:nvGrpSpPr>
            <p:cNvPr id="10" name="docshapegroup6">
              <a:extLst>
                <a:ext uri="{FF2B5EF4-FFF2-40B4-BE49-F238E27FC236}">
                  <a16:creationId xmlns:a16="http://schemas.microsoft.com/office/drawing/2014/main" id="{1A6CC418-8A8B-412D-B566-1243EE12977B}"/>
                </a:ext>
              </a:extLst>
            </p:cNvPr>
            <p:cNvGrpSpPr>
              <a:grpSpLocks/>
            </p:cNvGrpSpPr>
            <p:nvPr/>
          </p:nvGrpSpPr>
          <p:grpSpPr bwMode="auto">
            <a:xfrm>
              <a:off x="290" y="248"/>
              <a:ext cx="4686" cy="1447"/>
              <a:chOff x="290" y="-1017"/>
              <a:chExt cx="4686" cy="1447"/>
            </a:xfrm>
          </p:grpSpPr>
          <p:sp>
            <p:nvSpPr>
              <p:cNvPr id="19" name="docshape7">
                <a:extLst>
                  <a:ext uri="{FF2B5EF4-FFF2-40B4-BE49-F238E27FC236}">
                    <a16:creationId xmlns:a16="http://schemas.microsoft.com/office/drawing/2014/main" id="{82515ACC-929B-4ACE-A6CD-92107CB5279B}"/>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8">
                <a:extLst>
                  <a:ext uri="{FF2B5EF4-FFF2-40B4-BE49-F238E27FC236}">
                    <a16:creationId xmlns:a16="http://schemas.microsoft.com/office/drawing/2014/main" id="{239C2B5C-4A8D-4A15-B4AE-8A3C6CDC08D7}"/>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1" name="docshape9">
                <a:extLst>
                  <a:ext uri="{FF2B5EF4-FFF2-40B4-BE49-F238E27FC236}">
                    <a16:creationId xmlns:a16="http://schemas.microsoft.com/office/drawing/2014/main" id="{D25CDA37-4C4B-491D-AD95-B18B4184FF63}"/>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2" name="docshape10">
                <a:extLst>
                  <a:ext uri="{FF2B5EF4-FFF2-40B4-BE49-F238E27FC236}">
                    <a16:creationId xmlns:a16="http://schemas.microsoft.com/office/drawing/2014/main" id="{AAAF596E-F4E5-4142-8220-220408F0E6B0}"/>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11" name="docshapegroup11">
              <a:extLst>
                <a:ext uri="{FF2B5EF4-FFF2-40B4-BE49-F238E27FC236}">
                  <a16:creationId xmlns:a16="http://schemas.microsoft.com/office/drawing/2014/main" id="{B5A7296E-911A-4BBF-AB94-06A4B8489263}"/>
                </a:ext>
              </a:extLst>
            </p:cNvPr>
            <p:cNvGrpSpPr>
              <a:grpSpLocks/>
            </p:cNvGrpSpPr>
            <p:nvPr/>
          </p:nvGrpSpPr>
          <p:grpSpPr bwMode="auto">
            <a:xfrm>
              <a:off x="287" y="1770"/>
              <a:ext cx="4137" cy="331"/>
              <a:chOff x="287" y="505"/>
              <a:chExt cx="4137" cy="331"/>
            </a:xfrm>
          </p:grpSpPr>
          <p:sp>
            <p:nvSpPr>
              <p:cNvPr id="12" name="docshape12">
                <a:extLst>
                  <a:ext uri="{FF2B5EF4-FFF2-40B4-BE49-F238E27FC236}">
                    <a16:creationId xmlns:a16="http://schemas.microsoft.com/office/drawing/2014/main" id="{C7AB5DBF-9E1B-479C-BDED-20B638437A3C}"/>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3">
                <a:extLst>
                  <a:ext uri="{FF2B5EF4-FFF2-40B4-BE49-F238E27FC236}">
                    <a16:creationId xmlns:a16="http://schemas.microsoft.com/office/drawing/2014/main" id="{BAAA2C55-A119-4E8A-A902-55EC80D69025}"/>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4">
                <a:extLst>
                  <a:ext uri="{FF2B5EF4-FFF2-40B4-BE49-F238E27FC236}">
                    <a16:creationId xmlns:a16="http://schemas.microsoft.com/office/drawing/2014/main" id="{5C2A5195-9207-4A43-AE4C-C1DDFBD66C43}"/>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5">
                <a:extLst>
                  <a:ext uri="{FF2B5EF4-FFF2-40B4-BE49-F238E27FC236}">
                    <a16:creationId xmlns:a16="http://schemas.microsoft.com/office/drawing/2014/main" id="{3E417C76-0489-4862-96A8-9B32AEA4A02E}"/>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6">
                <a:extLst>
                  <a:ext uri="{FF2B5EF4-FFF2-40B4-BE49-F238E27FC236}">
                    <a16:creationId xmlns:a16="http://schemas.microsoft.com/office/drawing/2014/main" id="{DB83E6D1-6AF5-458B-B6D4-79C6EE4107B1}"/>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7" name="docshape17">
                <a:extLst>
                  <a:ext uri="{FF2B5EF4-FFF2-40B4-BE49-F238E27FC236}">
                    <a16:creationId xmlns:a16="http://schemas.microsoft.com/office/drawing/2014/main" id="{5D4B3BAF-A06D-421C-8F25-C50D3823316A}"/>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18" name="docshape18">
                <a:extLst>
                  <a:ext uri="{FF2B5EF4-FFF2-40B4-BE49-F238E27FC236}">
                    <a16:creationId xmlns:a16="http://schemas.microsoft.com/office/drawing/2014/main" id="{CE38EF09-E0B1-4293-AB6A-3B68F57DD9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2B858891-322E-441B-A847-E2AD23F6B505}"/>
              </a:ext>
            </a:extLst>
          </p:cNvPr>
          <p:cNvSpPr txBox="1"/>
          <p:nvPr/>
        </p:nvSpPr>
        <p:spPr>
          <a:xfrm>
            <a:off x="2333000" y="60557"/>
            <a:ext cx="9442927" cy="6124754"/>
          </a:xfrm>
          <a:prstGeom prst="rect">
            <a:avLst/>
          </a:prstGeom>
          <a:noFill/>
        </p:spPr>
        <p:txBody>
          <a:bodyPr wrap="square" rtlCol="0">
            <a:spAutoFit/>
          </a:bodyPr>
          <a:lstStyle/>
          <a:p>
            <a:r>
              <a:rPr lang="en-GB" sz="3200" dirty="0"/>
              <a:t>The ‘</a:t>
            </a:r>
            <a:r>
              <a:rPr lang="en-GB" sz="3200" u="sng" dirty="0"/>
              <a:t>whole school approach</a:t>
            </a:r>
            <a:r>
              <a:rPr lang="en-GB" sz="3200" dirty="0"/>
              <a:t>’ includes: </a:t>
            </a:r>
          </a:p>
          <a:p>
            <a:endParaRPr lang="en-GB" sz="2800" dirty="0"/>
          </a:p>
          <a:p>
            <a:pPr marL="457200" indent="-457200">
              <a:buFont typeface="Arial" panose="020B0604020202020204" pitchFamily="34" charset="0"/>
              <a:buChar char="•"/>
            </a:pPr>
            <a:r>
              <a:rPr lang="en-GB" sz="2400" dirty="0"/>
              <a:t>School Resource Booklet </a:t>
            </a:r>
            <a:r>
              <a:rPr lang="en-GB" sz="2400"/>
              <a:t>and Referral </a:t>
            </a:r>
            <a:r>
              <a:rPr lang="en-GB" sz="2400" dirty="0"/>
              <a:t>G</a:t>
            </a:r>
            <a:r>
              <a:rPr lang="en-GB" sz="2400"/>
              <a:t>uide  </a:t>
            </a:r>
            <a:endParaRPr lang="en-GB" sz="2400" dirty="0"/>
          </a:p>
          <a:p>
            <a:pPr marL="457200" indent="-457200">
              <a:buFont typeface="Arial" panose="020B0604020202020204" pitchFamily="34" charset="0"/>
              <a:buChar char="•"/>
            </a:pPr>
            <a:r>
              <a:rPr lang="en-GB" sz="2400" dirty="0"/>
              <a:t>One to one work </a:t>
            </a:r>
          </a:p>
          <a:p>
            <a:pPr marL="457200" indent="-457200">
              <a:buFont typeface="Arial" panose="020B0604020202020204" pitchFamily="34" charset="0"/>
              <a:buChar char="•"/>
            </a:pPr>
            <a:r>
              <a:rPr lang="en-GB" sz="2400" dirty="0"/>
              <a:t>Small groups</a:t>
            </a:r>
          </a:p>
          <a:p>
            <a:pPr marL="457200" indent="-457200">
              <a:buFont typeface="Arial" panose="020B0604020202020204" pitchFamily="34" charset="0"/>
              <a:buChar char="•"/>
            </a:pPr>
            <a:r>
              <a:rPr lang="en-GB" sz="2400" dirty="0"/>
              <a:t>Parent-led CBT</a:t>
            </a:r>
          </a:p>
          <a:p>
            <a:pPr marL="457200" indent="-457200">
              <a:buFont typeface="Arial" panose="020B0604020202020204" pitchFamily="34" charset="0"/>
              <a:buChar char="•"/>
            </a:pPr>
            <a:r>
              <a:rPr lang="en-GB" sz="2400" dirty="0"/>
              <a:t>Class workshops </a:t>
            </a:r>
          </a:p>
          <a:p>
            <a:pPr marL="457200" indent="-457200">
              <a:buFont typeface="Arial" panose="020B0604020202020204" pitchFamily="34" charset="0"/>
              <a:buChar char="•"/>
            </a:pPr>
            <a:r>
              <a:rPr lang="en-GB" sz="2400" dirty="0"/>
              <a:t>Assemblies</a:t>
            </a:r>
          </a:p>
          <a:p>
            <a:pPr marL="457200" indent="-457200">
              <a:buFont typeface="Arial" panose="020B0604020202020204" pitchFamily="34" charset="0"/>
              <a:buChar char="•"/>
            </a:pPr>
            <a:r>
              <a:rPr lang="en-GB" sz="2400" dirty="0"/>
              <a:t>Training offer </a:t>
            </a:r>
          </a:p>
          <a:p>
            <a:pPr marL="457200" indent="-457200">
              <a:buFont typeface="Arial" panose="020B0604020202020204" pitchFamily="34" charset="0"/>
              <a:buChar char="•"/>
            </a:pPr>
            <a:r>
              <a:rPr lang="en-GB" sz="2400" dirty="0"/>
              <a:t>Drop-in sessions</a:t>
            </a:r>
          </a:p>
          <a:p>
            <a:pPr marL="457200" indent="-457200">
              <a:buFont typeface="Arial" panose="020B0604020202020204" pitchFamily="34" charset="0"/>
              <a:buChar char="•"/>
            </a:pPr>
            <a:r>
              <a:rPr lang="en-GB" sz="2400" dirty="0"/>
              <a:t>Digital Offer - Information for parents/ carers of good quality Apps and resources that are age appropriate and clinically sound. Wellbeing resources via our website, social media pages and YouTube channel</a:t>
            </a:r>
          </a:p>
          <a:p>
            <a:pPr marL="457200" indent="-457200">
              <a:buFont typeface="Arial" panose="020B0604020202020204" pitchFamily="34" charset="0"/>
              <a:buChar char="•"/>
            </a:pPr>
            <a:r>
              <a:rPr lang="en-GB" sz="2400" dirty="0"/>
              <a:t>Referrals for online support through our partner, </a:t>
            </a:r>
            <a:r>
              <a:rPr lang="en-GB" sz="2400" dirty="0" err="1"/>
              <a:t>Healios</a:t>
            </a:r>
            <a:endParaRPr lang="en-GB" sz="2400" dirty="0"/>
          </a:p>
          <a:p>
            <a:pPr marL="457200" indent="-457200">
              <a:buFont typeface="Arial" panose="020B0604020202020204" pitchFamily="34" charset="0"/>
              <a:buChar char="•"/>
            </a:pPr>
            <a:r>
              <a:rPr lang="en-GB" sz="2400" dirty="0"/>
              <a:t>Essential wellbeing evidence for OFSTED reporting</a:t>
            </a:r>
          </a:p>
          <a:p>
            <a:endParaRPr lang="en-GB" sz="2000" dirty="0">
              <a:effectLst/>
              <a:ea typeface="Times New Roman" panose="02020603050405020304" pitchFamily="18" charset="0"/>
            </a:endParaRPr>
          </a:p>
        </p:txBody>
      </p:sp>
    </p:spTree>
    <p:extLst>
      <p:ext uri="{BB962C8B-B14F-4D97-AF65-F5344CB8AC3E}">
        <p14:creationId xmlns:p14="http://schemas.microsoft.com/office/powerpoint/2010/main" val="425786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3604C4-2DC4-4CA5-B240-1F51DEC33B9D}"/>
              </a:ext>
            </a:extLst>
          </p:cNvPr>
          <p:cNvSpPr/>
          <p:nvPr/>
        </p:nvSpPr>
        <p:spPr>
          <a:xfrm>
            <a:off x="221674" y="6410036"/>
            <a:ext cx="581580" cy="3602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9" name="Group 8">
            <a:extLst>
              <a:ext uri="{FF2B5EF4-FFF2-40B4-BE49-F238E27FC236}">
                <a16:creationId xmlns:a16="http://schemas.microsoft.com/office/drawing/2014/main" id="{049C6274-511C-4761-AB5A-65C1F4C47DE0}"/>
              </a:ext>
            </a:extLst>
          </p:cNvPr>
          <p:cNvGrpSpPr>
            <a:grpSpLocks/>
          </p:cNvGrpSpPr>
          <p:nvPr/>
        </p:nvGrpSpPr>
        <p:grpSpPr bwMode="auto">
          <a:xfrm>
            <a:off x="129312" y="6113829"/>
            <a:ext cx="1662544" cy="656425"/>
            <a:chOff x="287" y="248"/>
            <a:chExt cx="4689" cy="1853"/>
          </a:xfrm>
        </p:grpSpPr>
        <p:grpSp>
          <p:nvGrpSpPr>
            <p:cNvPr id="10" name="docshapegroup6">
              <a:extLst>
                <a:ext uri="{FF2B5EF4-FFF2-40B4-BE49-F238E27FC236}">
                  <a16:creationId xmlns:a16="http://schemas.microsoft.com/office/drawing/2014/main" id="{65E8546C-CB06-4F48-96B9-C1E6209494F3}"/>
                </a:ext>
              </a:extLst>
            </p:cNvPr>
            <p:cNvGrpSpPr>
              <a:grpSpLocks/>
            </p:cNvGrpSpPr>
            <p:nvPr/>
          </p:nvGrpSpPr>
          <p:grpSpPr bwMode="auto">
            <a:xfrm>
              <a:off x="290" y="248"/>
              <a:ext cx="4686" cy="1447"/>
              <a:chOff x="290" y="-1017"/>
              <a:chExt cx="4686" cy="1447"/>
            </a:xfrm>
          </p:grpSpPr>
          <p:sp>
            <p:nvSpPr>
              <p:cNvPr id="19" name="docshape7">
                <a:extLst>
                  <a:ext uri="{FF2B5EF4-FFF2-40B4-BE49-F238E27FC236}">
                    <a16:creationId xmlns:a16="http://schemas.microsoft.com/office/drawing/2014/main" id="{CE618283-E428-4DB1-B8C5-855513B17426}"/>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8">
                <a:extLst>
                  <a:ext uri="{FF2B5EF4-FFF2-40B4-BE49-F238E27FC236}">
                    <a16:creationId xmlns:a16="http://schemas.microsoft.com/office/drawing/2014/main" id="{6FD0AE42-1CEA-4BE9-B63F-CF4D6DCE5DC3}"/>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1" name="docshape9">
                <a:extLst>
                  <a:ext uri="{FF2B5EF4-FFF2-40B4-BE49-F238E27FC236}">
                    <a16:creationId xmlns:a16="http://schemas.microsoft.com/office/drawing/2014/main" id="{4B831C59-2CCD-4A80-B2CA-D18F66E19685}"/>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2" name="docshape10">
                <a:extLst>
                  <a:ext uri="{FF2B5EF4-FFF2-40B4-BE49-F238E27FC236}">
                    <a16:creationId xmlns:a16="http://schemas.microsoft.com/office/drawing/2014/main" id="{441B83DD-62E8-4D81-AE02-11B5E55088D6}"/>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11" name="docshapegroup11">
              <a:extLst>
                <a:ext uri="{FF2B5EF4-FFF2-40B4-BE49-F238E27FC236}">
                  <a16:creationId xmlns:a16="http://schemas.microsoft.com/office/drawing/2014/main" id="{750C8670-5042-427F-8E94-5D0EF2418181}"/>
                </a:ext>
              </a:extLst>
            </p:cNvPr>
            <p:cNvGrpSpPr>
              <a:grpSpLocks/>
            </p:cNvGrpSpPr>
            <p:nvPr/>
          </p:nvGrpSpPr>
          <p:grpSpPr bwMode="auto">
            <a:xfrm>
              <a:off x="287" y="1770"/>
              <a:ext cx="4137" cy="331"/>
              <a:chOff x="287" y="505"/>
              <a:chExt cx="4137" cy="331"/>
            </a:xfrm>
          </p:grpSpPr>
          <p:sp>
            <p:nvSpPr>
              <p:cNvPr id="12" name="docshape12">
                <a:extLst>
                  <a:ext uri="{FF2B5EF4-FFF2-40B4-BE49-F238E27FC236}">
                    <a16:creationId xmlns:a16="http://schemas.microsoft.com/office/drawing/2014/main" id="{7099EADD-C695-420C-B91F-0A0590BB1475}"/>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3">
                <a:extLst>
                  <a:ext uri="{FF2B5EF4-FFF2-40B4-BE49-F238E27FC236}">
                    <a16:creationId xmlns:a16="http://schemas.microsoft.com/office/drawing/2014/main" id="{74343907-F6AE-4243-8788-710844B7B4FF}"/>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4">
                <a:extLst>
                  <a:ext uri="{FF2B5EF4-FFF2-40B4-BE49-F238E27FC236}">
                    <a16:creationId xmlns:a16="http://schemas.microsoft.com/office/drawing/2014/main" id="{ABF3F8B5-FA20-4843-95E1-24CA308EB830}"/>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5">
                <a:extLst>
                  <a:ext uri="{FF2B5EF4-FFF2-40B4-BE49-F238E27FC236}">
                    <a16:creationId xmlns:a16="http://schemas.microsoft.com/office/drawing/2014/main" id="{8AAA5833-E1C8-43D0-8D5B-2621022DE374}"/>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6">
                <a:extLst>
                  <a:ext uri="{FF2B5EF4-FFF2-40B4-BE49-F238E27FC236}">
                    <a16:creationId xmlns:a16="http://schemas.microsoft.com/office/drawing/2014/main" id="{2D875C7A-B67B-4860-9AC7-F19B70EB7D31}"/>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7" name="docshape17">
                <a:extLst>
                  <a:ext uri="{FF2B5EF4-FFF2-40B4-BE49-F238E27FC236}">
                    <a16:creationId xmlns:a16="http://schemas.microsoft.com/office/drawing/2014/main" id="{AD7B9C4D-4E7F-4B64-88C2-81DB726AEB61}"/>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18" name="docshape18">
                <a:extLst>
                  <a:ext uri="{FF2B5EF4-FFF2-40B4-BE49-F238E27FC236}">
                    <a16:creationId xmlns:a16="http://schemas.microsoft.com/office/drawing/2014/main" id="{CC76282E-6209-432F-9EC4-48CAF6B13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 y="556"/>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4CCE5DB2-F935-4C14-9C0C-B2CC76E1C7A3}"/>
              </a:ext>
            </a:extLst>
          </p:cNvPr>
          <p:cNvSpPr txBox="1"/>
          <p:nvPr/>
        </p:nvSpPr>
        <p:spPr>
          <a:xfrm>
            <a:off x="2561531" y="484450"/>
            <a:ext cx="9372450" cy="5632311"/>
          </a:xfrm>
          <a:prstGeom prst="rect">
            <a:avLst/>
          </a:prstGeom>
          <a:noFill/>
        </p:spPr>
        <p:txBody>
          <a:bodyPr wrap="square" rtlCol="0">
            <a:spAutoFit/>
          </a:bodyPr>
          <a:lstStyle/>
          <a:p>
            <a:r>
              <a:rPr lang="en-GB" sz="2400" dirty="0"/>
              <a:t>RISE offer a range of therapeutic approaches to encourage children and young people to feel able to manage how they are feeling and have the ability to talk through things that are on their mind</a:t>
            </a:r>
          </a:p>
          <a:p>
            <a:endParaRPr lang="en-GB" sz="2400" dirty="0"/>
          </a:p>
          <a:p>
            <a:r>
              <a:rPr lang="en-GB" sz="2400" dirty="0"/>
              <a:t>These might include: </a:t>
            </a:r>
          </a:p>
          <a:p>
            <a:r>
              <a:rPr lang="en-GB" sz="2400" dirty="0"/>
              <a:t>• Education on managing anxiety/ worries</a:t>
            </a:r>
          </a:p>
          <a:p>
            <a:r>
              <a:rPr lang="en-GB" sz="2400" dirty="0"/>
              <a:t>• Low mood - sadness</a:t>
            </a:r>
          </a:p>
          <a:p>
            <a:r>
              <a:rPr lang="en-GB" sz="2400" dirty="0"/>
              <a:t>• Exploring emotions/ emotional regulation  </a:t>
            </a:r>
          </a:p>
          <a:p>
            <a:r>
              <a:rPr lang="en-GB" sz="2400" dirty="0"/>
              <a:t>• Self esteem</a:t>
            </a:r>
          </a:p>
          <a:p>
            <a:r>
              <a:rPr lang="en-GB" sz="2400" dirty="0"/>
              <a:t>• Resilience </a:t>
            </a:r>
          </a:p>
          <a:p>
            <a:r>
              <a:rPr lang="en-GB" sz="2400" dirty="0"/>
              <a:t>• Friendships </a:t>
            </a:r>
          </a:p>
          <a:p>
            <a:r>
              <a:rPr lang="en-GB" sz="2400" dirty="0"/>
              <a:t>• Advice on sleep hygiene, problem solving and panic attacks </a:t>
            </a:r>
          </a:p>
          <a:p>
            <a:r>
              <a:rPr lang="en-GB" sz="2400" dirty="0"/>
              <a:t>• Exam stress </a:t>
            </a:r>
          </a:p>
          <a:p>
            <a:r>
              <a:rPr lang="en-GB" sz="2400" dirty="0"/>
              <a:t>• School transitions </a:t>
            </a:r>
          </a:p>
          <a:p>
            <a:r>
              <a:rPr lang="en-GB" sz="2400" dirty="0"/>
              <a:t>• Signposting to other appropriate services/support </a:t>
            </a:r>
          </a:p>
        </p:txBody>
      </p:sp>
    </p:spTree>
    <p:extLst>
      <p:ext uri="{BB962C8B-B14F-4D97-AF65-F5344CB8AC3E}">
        <p14:creationId xmlns:p14="http://schemas.microsoft.com/office/powerpoint/2010/main" val="294510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95F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A29A0C-E9B8-4AB1-A26E-22ACB75A257E}"/>
              </a:ext>
            </a:extLst>
          </p:cNvPr>
          <p:cNvSpPr/>
          <p:nvPr/>
        </p:nvSpPr>
        <p:spPr>
          <a:xfrm>
            <a:off x="221674" y="6410036"/>
            <a:ext cx="581580" cy="360219"/>
          </a:xfrm>
          <a:prstGeom prst="rect">
            <a:avLst/>
          </a:prstGeom>
          <a:solidFill>
            <a:srgbClr val="E695F5"/>
          </a:solidFill>
          <a:ln>
            <a:solidFill>
              <a:srgbClr val="E69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8" name="Group 7">
            <a:extLst>
              <a:ext uri="{FF2B5EF4-FFF2-40B4-BE49-F238E27FC236}">
                <a16:creationId xmlns:a16="http://schemas.microsoft.com/office/drawing/2014/main" id="{D7381ECE-AF5C-4ED2-BF55-D07115D72F96}"/>
              </a:ext>
            </a:extLst>
          </p:cNvPr>
          <p:cNvGrpSpPr>
            <a:grpSpLocks/>
          </p:cNvGrpSpPr>
          <p:nvPr/>
        </p:nvGrpSpPr>
        <p:grpSpPr bwMode="auto">
          <a:xfrm>
            <a:off x="129312" y="6113829"/>
            <a:ext cx="1662544" cy="656425"/>
            <a:chOff x="287" y="248"/>
            <a:chExt cx="4689" cy="1853"/>
          </a:xfrm>
        </p:grpSpPr>
        <p:grpSp>
          <p:nvGrpSpPr>
            <p:cNvPr id="9" name="docshapegroup6">
              <a:extLst>
                <a:ext uri="{FF2B5EF4-FFF2-40B4-BE49-F238E27FC236}">
                  <a16:creationId xmlns:a16="http://schemas.microsoft.com/office/drawing/2014/main" id="{9D8BD548-3196-4B88-96E0-E28E8FD8AD81}"/>
                </a:ext>
              </a:extLst>
            </p:cNvPr>
            <p:cNvGrpSpPr>
              <a:grpSpLocks/>
            </p:cNvGrpSpPr>
            <p:nvPr/>
          </p:nvGrpSpPr>
          <p:grpSpPr bwMode="auto">
            <a:xfrm>
              <a:off x="290" y="248"/>
              <a:ext cx="4686" cy="1447"/>
              <a:chOff x="290" y="-1017"/>
              <a:chExt cx="4686" cy="1447"/>
            </a:xfrm>
          </p:grpSpPr>
          <p:sp>
            <p:nvSpPr>
              <p:cNvPr id="18" name="docshape7">
                <a:extLst>
                  <a:ext uri="{FF2B5EF4-FFF2-40B4-BE49-F238E27FC236}">
                    <a16:creationId xmlns:a16="http://schemas.microsoft.com/office/drawing/2014/main" id="{9E19A331-D394-4599-AB5F-252C86E49DB6}"/>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9" name="docshape8">
                <a:extLst>
                  <a:ext uri="{FF2B5EF4-FFF2-40B4-BE49-F238E27FC236}">
                    <a16:creationId xmlns:a16="http://schemas.microsoft.com/office/drawing/2014/main" id="{4E0F169A-D1BD-4E45-B196-123749B4A538}"/>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9">
                <a:extLst>
                  <a:ext uri="{FF2B5EF4-FFF2-40B4-BE49-F238E27FC236}">
                    <a16:creationId xmlns:a16="http://schemas.microsoft.com/office/drawing/2014/main" id="{04D218A1-4CB3-484C-8912-FCE5357493D0}"/>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1" name="docshape10">
                <a:extLst>
                  <a:ext uri="{FF2B5EF4-FFF2-40B4-BE49-F238E27FC236}">
                    <a16:creationId xmlns:a16="http://schemas.microsoft.com/office/drawing/2014/main" id="{DFE313BB-DECA-4371-B777-2970F79C5D90}"/>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10" name="docshapegroup11">
              <a:extLst>
                <a:ext uri="{FF2B5EF4-FFF2-40B4-BE49-F238E27FC236}">
                  <a16:creationId xmlns:a16="http://schemas.microsoft.com/office/drawing/2014/main" id="{D6B1A037-56D9-4C8F-B91F-E4CDFEC343E5}"/>
                </a:ext>
              </a:extLst>
            </p:cNvPr>
            <p:cNvGrpSpPr>
              <a:grpSpLocks/>
            </p:cNvGrpSpPr>
            <p:nvPr/>
          </p:nvGrpSpPr>
          <p:grpSpPr bwMode="auto">
            <a:xfrm>
              <a:off x="287" y="1770"/>
              <a:ext cx="4137" cy="331"/>
              <a:chOff x="287" y="505"/>
              <a:chExt cx="4137" cy="331"/>
            </a:xfrm>
          </p:grpSpPr>
          <p:sp>
            <p:nvSpPr>
              <p:cNvPr id="11" name="docshape12">
                <a:extLst>
                  <a:ext uri="{FF2B5EF4-FFF2-40B4-BE49-F238E27FC236}">
                    <a16:creationId xmlns:a16="http://schemas.microsoft.com/office/drawing/2014/main" id="{BBE180A9-E8C0-4E57-9D9E-6A13C463C6BC}"/>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2" name="docshape13">
                <a:extLst>
                  <a:ext uri="{FF2B5EF4-FFF2-40B4-BE49-F238E27FC236}">
                    <a16:creationId xmlns:a16="http://schemas.microsoft.com/office/drawing/2014/main" id="{2770C60B-4F33-4464-813A-9C7937B517DD}"/>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4">
                <a:extLst>
                  <a:ext uri="{FF2B5EF4-FFF2-40B4-BE49-F238E27FC236}">
                    <a16:creationId xmlns:a16="http://schemas.microsoft.com/office/drawing/2014/main" id="{CA1528B9-3316-42B0-9DF3-C7F2E2F31CE0}"/>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5">
                <a:extLst>
                  <a:ext uri="{FF2B5EF4-FFF2-40B4-BE49-F238E27FC236}">
                    <a16:creationId xmlns:a16="http://schemas.microsoft.com/office/drawing/2014/main" id="{3CF05415-8F2F-42D1-9014-BC08826E1DEF}"/>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6">
                <a:extLst>
                  <a:ext uri="{FF2B5EF4-FFF2-40B4-BE49-F238E27FC236}">
                    <a16:creationId xmlns:a16="http://schemas.microsoft.com/office/drawing/2014/main" id="{C3E098E0-8556-4FBB-A3EE-C36C9C48FD5D}"/>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7">
                <a:extLst>
                  <a:ext uri="{FF2B5EF4-FFF2-40B4-BE49-F238E27FC236}">
                    <a16:creationId xmlns:a16="http://schemas.microsoft.com/office/drawing/2014/main" id="{0E9506A1-3689-452F-AECA-E19572E70D0C}"/>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17" name="docshape18">
                <a:extLst>
                  <a:ext uri="{FF2B5EF4-FFF2-40B4-BE49-F238E27FC236}">
                    <a16:creationId xmlns:a16="http://schemas.microsoft.com/office/drawing/2014/main" id="{5F67ED07-B038-46AD-85DE-8E7E68D356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a:extLst>
              <a:ext uri="{FF2B5EF4-FFF2-40B4-BE49-F238E27FC236}">
                <a16:creationId xmlns:a16="http://schemas.microsoft.com/office/drawing/2014/main" id="{760CF9AB-0B48-4DEF-B0DE-7FC034623254}"/>
              </a:ext>
            </a:extLst>
          </p:cNvPr>
          <p:cNvSpPr txBox="1"/>
          <p:nvPr/>
        </p:nvSpPr>
        <p:spPr>
          <a:xfrm>
            <a:off x="2955148" y="109002"/>
            <a:ext cx="8635326" cy="7109639"/>
          </a:xfrm>
          <a:prstGeom prst="rect">
            <a:avLst/>
          </a:prstGeom>
          <a:noFill/>
        </p:spPr>
        <p:txBody>
          <a:bodyPr wrap="square" rtlCol="0">
            <a:spAutoFit/>
          </a:bodyPr>
          <a:lstStyle/>
          <a:p>
            <a:r>
              <a:rPr lang="en-GB" sz="2400" dirty="0">
                <a:effectLst/>
                <a:ea typeface="Times New Roman" panose="02020603050405020304" pitchFamily="18" charset="0"/>
              </a:rPr>
              <a:t>What does our delivery look like? </a:t>
            </a:r>
          </a:p>
          <a:p>
            <a:endParaRPr lang="en-GB" sz="2400" dirty="0">
              <a:effectLst/>
              <a:ea typeface="Times New Roman" panose="02020603050405020304" pitchFamily="18" charset="0"/>
            </a:endParaRPr>
          </a:p>
          <a:p>
            <a:pPr marL="342900" indent="-342900">
              <a:buFont typeface="Wingdings" panose="05000000000000000000" pitchFamily="2" charset="2"/>
              <a:buChar char="ü"/>
            </a:pPr>
            <a:r>
              <a:rPr lang="en-GB" sz="2400" dirty="0">
                <a:effectLst/>
                <a:ea typeface="Times New Roman" panose="02020603050405020304" pitchFamily="18" charset="0"/>
              </a:rPr>
              <a:t>EMHP’s are assigned to an educational setting for </a:t>
            </a:r>
            <a:r>
              <a:rPr lang="en-GB" sz="2400" b="1" dirty="0">
                <a:effectLst/>
                <a:ea typeface="Times New Roman" panose="02020603050405020304" pitchFamily="18" charset="0"/>
              </a:rPr>
              <a:t>one day per week, across a full term   </a:t>
            </a:r>
            <a:r>
              <a:rPr lang="en-GB" sz="2400" dirty="0">
                <a:effectLst/>
                <a:ea typeface="Times New Roman" panose="02020603050405020304" pitchFamily="18" charset="0"/>
              </a:rPr>
              <a:t>(12 weeks)</a:t>
            </a:r>
          </a:p>
          <a:p>
            <a:pPr marL="342900" lvl="0" indent="-342900">
              <a:buFont typeface="Wingdings" panose="05000000000000000000" pitchFamily="2" charset="2"/>
              <a:buChar char="ü"/>
            </a:pPr>
            <a:r>
              <a:rPr lang="en-GB" sz="2400" dirty="0">
                <a:effectLst/>
                <a:ea typeface="Times New Roman" panose="02020603050405020304" pitchFamily="18" charset="0"/>
              </a:rPr>
              <a:t>Direct delivery will be across an </a:t>
            </a:r>
            <a:r>
              <a:rPr lang="en-GB" sz="2400" b="1" dirty="0">
                <a:effectLst/>
                <a:ea typeface="Times New Roman" panose="02020603050405020304" pitchFamily="18" charset="0"/>
              </a:rPr>
              <a:t>8-week block</a:t>
            </a:r>
            <a:r>
              <a:rPr lang="en-GB" sz="2400" dirty="0">
                <a:effectLst/>
                <a:ea typeface="Times New Roman" panose="02020603050405020304" pitchFamily="18" charset="0"/>
              </a:rPr>
              <a:t>, with two weeks either side for preparation and catch up. </a:t>
            </a:r>
            <a:endParaRPr lang="en-GB" sz="2400" dirty="0">
              <a:ea typeface="Times New Roman" panose="02020603050405020304" pitchFamily="18" charset="0"/>
            </a:endParaRPr>
          </a:p>
          <a:p>
            <a:pPr marL="342900" lvl="0" indent="-342900">
              <a:buFont typeface="Wingdings" panose="05000000000000000000" pitchFamily="2" charset="2"/>
              <a:buChar char="ü"/>
            </a:pPr>
            <a:r>
              <a:rPr lang="en-GB" sz="2400" dirty="0">
                <a:effectLst/>
                <a:ea typeface="Times New Roman" panose="02020603050405020304" pitchFamily="18" charset="0"/>
              </a:rPr>
              <a:t>Each of our EMHP’s will be able to deliver up to </a:t>
            </a:r>
            <a:r>
              <a:rPr lang="en-GB" sz="2400" b="1" dirty="0">
                <a:effectLst/>
                <a:ea typeface="Times New Roman" panose="02020603050405020304" pitchFamily="18" charset="0"/>
              </a:rPr>
              <a:t>4 sessions per day</a:t>
            </a:r>
            <a:r>
              <a:rPr lang="en-GB" sz="2400" dirty="0">
                <a:effectLst/>
                <a:ea typeface="Times New Roman" panose="02020603050405020304" pitchFamily="18" charset="0"/>
              </a:rPr>
              <a:t>. One of these sessions can be a 1:1 session and we recommend that 6 sessions are delivered per child.</a:t>
            </a:r>
          </a:p>
          <a:p>
            <a:pPr marL="342900" lvl="0" indent="-342900">
              <a:buFont typeface="Wingdings" panose="05000000000000000000" pitchFamily="2" charset="2"/>
              <a:buChar char="ü"/>
            </a:pPr>
            <a:r>
              <a:rPr lang="en-GB" sz="2400" dirty="0">
                <a:effectLst/>
                <a:ea typeface="Times New Roman" panose="02020603050405020304" pitchFamily="18" charset="0"/>
              </a:rPr>
              <a:t>The other 3 sessions can be made up of small group work (up to a maximum of 6 children in each group) and whole class sessions. </a:t>
            </a:r>
          </a:p>
          <a:p>
            <a:pPr marL="342900" lvl="0" indent="-342900">
              <a:buFont typeface="Wingdings" panose="05000000000000000000" pitchFamily="2" charset="2"/>
              <a:buChar char="ü"/>
            </a:pPr>
            <a:r>
              <a:rPr lang="en-GB" sz="2400" dirty="0"/>
              <a:t>Schools </a:t>
            </a:r>
            <a:r>
              <a:rPr lang="en-GB" sz="2400" b="1" dirty="0"/>
              <a:t>refer</a:t>
            </a:r>
            <a:r>
              <a:rPr lang="en-GB" sz="2400" dirty="0"/>
              <a:t> CYP for 1:1/Small Group support with parental consent </a:t>
            </a:r>
          </a:p>
          <a:p>
            <a:pPr marL="342900" lvl="0" indent="-342900">
              <a:buFont typeface="Wingdings" panose="05000000000000000000" pitchFamily="2" charset="2"/>
              <a:buChar char="ü"/>
            </a:pPr>
            <a:r>
              <a:rPr lang="en-GB" sz="2400" dirty="0"/>
              <a:t>Assemblies and staff development are then woven in throughout delivery </a:t>
            </a:r>
          </a:p>
          <a:p>
            <a:pPr marL="342900" lvl="0" indent="-342900">
              <a:buFont typeface="Wingdings" panose="05000000000000000000" pitchFamily="2" charset="2"/>
              <a:buChar char="ü"/>
            </a:pPr>
            <a:r>
              <a:rPr lang="en-GB" sz="2400" dirty="0"/>
              <a:t>Free </a:t>
            </a:r>
            <a:r>
              <a:rPr lang="en-GB" sz="2400" b="1" dirty="0"/>
              <a:t>online resources </a:t>
            </a:r>
            <a:r>
              <a:rPr lang="en-GB" sz="2400" dirty="0"/>
              <a:t>are provided – Self-Help Guides  </a:t>
            </a:r>
          </a:p>
          <a:p>
            <a:pPr lvl="0"/>
            <a:endParaRPr lang="en-GB" sz="1800" dirty="0"/>
          </a:p>
          <a:p>
            <a:pPr lvl="0"/>
            <a:endParaRPr lang="en-GB" dirty="0"/>
          </a:p>
          <a:p>
            <a:pPr marL="342900" lvl="0" indent="-342900">
              <a:buFont typeface="Wingdings" panose="05000000000000000000" pitchFamily="2" charset="2"/>
              <a:buChar char="ü"/>
            </a:pPr>
            <a:endParaRPr lang="en-GB" sz="1800" dirty="0"/>
          </a:p>
          <a:p>
            <a:endParaRPr lang="en-GB" dirty="0"/>
          </a:p>
        </p:txBody>
      </p:sp>
    </p:spTree>
    <p:extLst>
      <p:ext uri="{BB962C8B-B14F-4D97-AF65-F5344CB8AC3E}">
        <p14:creationId xmlns:p14="http://schemas.microsoft.com/office/powerpoint/2010/main" val="38106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600D64-21B0-4862-9AD1-2FFAF69473D8}"/>
              </a:ext>
            </a:extLst>
          </p:cNvPr>
          <p:cNvSpPr/>
          <p:nvPr/>
        </p:nvSpPr>
        <p:spPr>
          <a:xfrm>
            <a:off x="221674" y="6410036"/>
            <a:ext cx="581580" cy="3602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9" name="Group 8">
            <a:extLst>
              <a:ext uri="{FF2B5EF4-FFF2-40B4-BE49-F238E27FC236}">
                <a16:creationId xmlns:a16="http://schemas.microsoft.com/office/drawing/2014/main" id="{54278AEE-3AA0-4750-9A83-9976E3AE0D62}"/>
              </a:ext>
            </a:extLst>
          </p:cNvPr>
          <p:cNvGrpSpPr>
            <a:grpSpLocks/>
          </p:cNvGrpSpPr>
          <p:nvPr/>
        </p:nvGrpSpPr>
        <p:grpSpPr bwMode="auto">
          <a:xfrm>
            <a:off x="129312" y="6081824"/>
            <a:ext cx="1662544" cy="656425"/>
            <a:chOff x="287" y="248"/>
            <a:chExt cx="4689" cy="1853"/>
          </a:xfrm>
        </p:grpSpPr>
        <p:grpSp>
          <p:nvGrpSpPr>
            <p:cNvPr id="10" name="docshapegroup6">
              <a:extLst>
                <a:ext uri="{FF2B5EF4-FFF2-40B4-BE49-F238E27FC236}">
                  <a16:creationId xmlns:a16="http://schemas.microsoft.com/office/drawing/2014/main" id="{ABD5CF3E-9F97-4631-BE75-152F358874D9}"/>
                </a:ext>
              </a:extLst>
            </p:cNvPr>
            <p:cNvGrpSpPr>
              <a:grpSpLocks/>
            </p:cNvGrpSpPr>
            <p:nvPr/>
          </p:nvGrpSpPr>
          <p:grpSpPr bwMode="auto">
            <a:xfrm>
              <a:off x="290" y="248"/>
              <a:ext cx="4686" cy="1447"/>
              <a:chOff x="290" y="-1017"/>
              <a:chExt cx="4686" cy="1447"/>
            </a:xfrm>
          </p:grpSpPr>
          <p:sp>
            <p:nvSpPr>
              <p:cNvPr id="19" name="docshape7">
                <a:extLst>
                  <a:ext uri="{FF2B5EF4-FFF2-40B4-BE49-F238E27FC236}">
                    <a16:creationId xmlns:a16="http://schemas.microsoft.com/office/drawing/2014/main" id="{4A650518-8A56-40BE-9075-347A8BE947B2}"/>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8">
                <a:extLst>
                  <a:ext uri="{FF2B5EF4-FFF2-40B4-BE49-F238E27FC236}">
                    <a16:creationId xmlns:a16="http://schemas.microsoft.com/office/drawing/2014/main" id="{BB1F7F8D-9D14-4CAF-98A2-293785FFFA44}"/>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1" name="docshape9">
                <a:extLst>
                  <a:ext uri="{FF2B5EF4-FFF2-40B4-BE49-F238E27FC236}">
                    <a16:creationId xmlns:a16="http://schemas.microsoft.com/office/drawing/2014/main" id="{E31F1D76-4EF3-4276-AF9A-E6FE4586C4A9}"/>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2" name="docshape10">
                <a:extLst>
                  <a:ext uri="{FF2B5EF4-FFF2-40B4-BE49-F238E27FC236}">
                    <a16:creationId xmlns:a16="http://schemas.microsoft.com/office/drawing/2014/main" id="{2BBF2100-B9E0-4C22-A25C-135EEBD8DF7B}"/>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11" name="docshapegroup11">
              <a:extLst>
                <a:ext uri="{FF2B5EF4-FFF2-40B4-BE49-F238E27FC236}">
                  <a16:creationId xmlns:a16="http://schemas.microsoft.com/office/drawing/2014/main" id="{36C08CE4-6524-41CA-91B1-4614F6DCEA54}"/>
                </a:ext>
              </a:extLst>
            </p:cNvPr>
            <p:cNvGrpSpPr>
              <a:grpSpLocks/>
            </p:cNvGrpSpPr>
            <p:nvPr/>
          </p:nvGrpSpPr>
          <p:grpSpPr bwMode="auto">
            <a:xfrm>
              <a:off x="287" y="1770"/>
              <a:ext cx="4137" cy="331"/>
              <a:chOff x="287" y="505"/>
              <a:chExt cx="4137" cy="331"/>
            </a:xfrm>
          </p:grpSpPr>
          <p:sp>
            <p:nvSpPr>
              <p:cNvPr id="12" name="docshape12">
                <a:extLst>
                  <a:ext uri="{FF2B5EF4-FFF2-40B4-BE49-F238E27FC236}">
                    <a16:creationId xmlns:a16="http://schemas.microsoft.com/office/drawing/2014/main" id="{F1667C4D-16FF-4BDC-8862-9481F374EB1A}"/>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3">
                <a:extLst>
                  <a:ext uri="{FF2B5EF4-FFF2-40B4-BE49-F238E27FC236}">
                    <a16:creationId xmlns:a16="http://schemas.microsoft.com/office/drawing/2014/main" id="{1C7E508B-D215-47E1-BD74-D8E6ACE55922}"/>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4">
                <a:extLst>
                  <a:ext uri="{FF2B5EF4-FFF2-40B4-BE49-F238E27FC236}">
                    <a16:creationId xmlns:a16="http://schemas.microsoft.com/office/drawing/2014/main" id="{5FD8D5EF-B8CB-40D2-93C5-741B00B9EBEC}"/>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5">
                <a:extLst>
                  <a:ext uri="{FF2B5EF4-FFF2-40B4-BE49-F238E27FC236}">
                    <a16:creationId xmlns:a16="http://schemas.microsoft.com/office/drawing/2014/main" id="{B2B75CBD-3E7B-41FC-A175-711F3EB9A9F2}"/>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6">
                <a:extLst>
                  <a:ext uri="{FF2B5EF4-FFF2-40B4-BE49-F238E27FC236}">
                    <a16:creationId xmlns:a16="http://schemas.microsoft.com/office/drawing/2014/main" id="{35701652-21C9-47BB-8D13-7971FEF17246}"/>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7" name="docshape17">
                <a:extLst>
                  <a:ext uri="{FF2B5EF4-FFF2-40B4-BE49-F238E27FC236}">
                    <a16:creationId xmlns:a16="http://schemas.microsoft.com/office/drawing/2014/main" id="{FB8890FA-D646-479B-98D9-35F47A31EA30}"/>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18" name="docshape18">
                <a:extLst>
                  <a:ext uri="{FF2B5EF4-FFF2-40B4-BE49-F238E27FC236}">
                    <a16:creationId xmlns:a16="http://schemas.microsoft.com/office/drawing/2014/main" id="{23F76F98-4DF9-4C71-95F0-B6BC6ED280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 y="579"/>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 name="Content Placeholder 2">
            <a:extLst>
              <a:ext uri="{FF2B5EF4-FFF2-40B4-BE49-F238E27FC236}">
                <a16:creationId xmlns:a16="http://schemas.microsoft.com/office/drawing/2014/main" id="{EB8927E7-CDEB-4514-A420-687FC71F787B}"/>
              </a:ext>
            </a:extLst>
          </p:cNvPr>
          <p:cNvSpPr txBox="1">
            <a:spLocks/>
          </p:cNvSpPr>
          <p:nvPr/>
        </p:nvSpPr>
        <p:spPr>
          <a:xfrm>
            <a:off x="2502877" y="1485656"/>
            <a:ext cx="5949677" cy="435133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2" name="TextBox 1">
            <a:extLst>
              <a:ext uri="{FF2B5EF4-FFF2-40B4-BE49-F238E27FC236}">
                <a16:creationId xmlns:a16="http://schemas.microsoft.com/office/drawing/2014/main" id="{FFC177E5-E289-4037-96DE-A651044ED2F3}"/>
              </a:ext>
            </a:extLst>
          </p:cNvPr>
          <p:cNvSpPr txBox="1"/>
          <p:nvPr/>
        </p:nvSpPr>
        <p:spPr>
          <a:xfrm>
            <a:off x="2216360" y="126837"/>
            <a:ext cx="9337780" cy="5816977"/>
          </a:xfrm>
          <a:prstGeom prst="rect">
            <a:avLst/>
          </a:prstGeom>
          <a:noFill/>
        </p:spPr>
        <p:txBody>
          <a:bodyPr wrap="square" rtlCol="0">
            <a:spAutoFit/>
          </a:bodyPr>
          <a:lstStyle/>
          <a:p>
            <a:r>
              <a:rPr lang="en-GB" sz="2400" u="sng" dirty="0"/>
              <a:t>SEND and Non-mainstream provision</a:t>
            </a:r>
          </a:p>
          <a:p>
            <a:endParaRPr lang="en-GB" sz="2400" u="sng" dirty="0"/>
          </a:p>
          <a:p>
            <a:r>
              <a:rPr lang="en-GB" sz="2400" dirty="0"/>
              <a:t>We have worked with many CYP with Special Education Needs and Disabilities (SEND) in mainstream education and continue to do so. </a:t>
            </a:r>
          </a:p>
          <a:p>
            <a:endParaRPr lang="en-GB" sz="2400" dirty="0"/>
          </a:p>
          <a:p>
            <a:r>
              <a:rPr lang="en-GB" sz="2400" dirty="0"/>
              <a:t>SEMH (Social, Emotion &amp; Mental Health) is categorised as a Special Educational Need. </a:t>
            </a:r>
          </a:p>
          <a:p>
            <a:endParaRPr lang="en-GB" sz="2400" dirty="0"/>
          </a:p>
          <a:p>
            <a:r>
              <a:rPr lang="en-GB" sz="2400" dirty="0"/>
              <a:t>Moving forwards we are hoping to establish a programme that can be adapted for differing needs and offers increased accessibility. However, we also want to ensure our programme is ethically robust. </a:t>
            </a:r>
          </a:p>
          <a:p>
            <a:endParaRPr lang="en-GB" sz="2400" dirty="0"/>
          </a:p>
          <a:p>
            <a:r>
              <a:rPr lang="en-GB" sz="2400" dirty="0"/>
              <a:t>E.g.– we may need to consider our delivery window. </a:t>
            </a:r>
          </a:p>
          <a:p>
            <a:endParaRPr lang="en-GB" sz="2400" dirty="0"/>
          </a:p>
          <a:p>
            <a:endParaRPr lang="en-GB" dirty="0"/>
          </a:p>
          <a:p>
            <a:endParaRPr lang="en-GB" dirty="0"/>
          </a:p>
        </p:txBody>
      </p:sp>
    </p:spTree>
    <p:extLst>
      <p:ext uri="{BB962C8B-B14F-4D97-AF65-F5344CB8AC3E}">
        <p14:creationId xmlns:p14="http://schemas.microsoft.com/office/powerpoint/2010/main" val="2289463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FCC298-A3EF-4E1B-98F5-0DC38F945093}"/>
              </a:ext>
            </a:extLst>
          </p:cNvPr>
          <p:cNvSpPr/>
          <p:nvPr/>
        </p:nvSpPr>
        <p:spPr>
          <a:xfrm>
            <a:off x="221674" y="6410036"/>
            <a:ext cx="581580" cy="360219"/>
          </a:xfrm>
          <a:prstGeom prst="rect">
            <a:avLst/>
          </a:prstGeom>
          <a:solidFill>
            <a:srgbClr val="5AE0BB"/>
          </a:solidFill>
          <a:ln>
            <a:solidFill>
              <a:srgbClr val="5AE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3" name="Group 2">
            <a:extLst>
              <a:ext uri="{FF2B5EF4-FFF2-40B4-BE49-F238E27FC236}">
                <a16:creationId xmlns:a16="http://schemas.microsoft.com/office/drawing/2014/main" id="{AB3BE0F4-E5C6-4574-A3E1-2E0B8AB81ECD}"/>
              </a:ext>
            </a:extLst>
          </p:cNvPr>
          <p:cNvGrpSpPr>
            <a:grpSpLocks/>
          </p:cNvGrpSpPr>
          <p:nvPr/>
        </p:nvGrpSpPr>
        <p:grpSpPr bwMode="auto">
          <a:xfrm>
            <a:off x="129312" y="6113829"/>
            <a:ext cx="1662544" cy="656425"/>
            <a:chOff x="287" y="248"/>
            <a:chExt cx="4689" cy="1853"/>
          </a:xfrm>
        </p:grpSpPr>
        <p:grpSp>
          <p:nvGrpSpPr>
            <p:cNvPr id="4" name="docshapegroup6">
              <a:extLst>
                <a:ext uri="{FF2B5EF4-FFF2-40B4-BE49-F238E27FC236}">
                  <a16:creationId xmlns:a16="http://schemas.microsoft.com/office/drawing/2014/main" id="{9B42FC06-A420-4E86-83B5-D266428C1E9F}"/>
                </a:ext>
              </a:extLst>
            </p:cNvPr>
            <p:cNvGrpSpPr>
              <a:grpSpLocks/>
            </p:cNvGrpSpPr>
            <p:nvPr/>
          </p:nvGrpSpPr>
          <p:grpSpPr bwMode="auto">
            <a:xfrm>
              <a:off x="290" y="248"/>
              <a:ext cx="4686" cy="1447"/>
              <a:chOff x="290" y="-1017"/>
              <a:chExt cx="4686" cy="1447"/>
            </a:xfrm>
          </p:grpSpPr>
          <p:sp>
            <p:nvSpPr>
              <p:cNvPr id="13" name="docshape7">
                <a:extLst>
                  <a:ext uri="{FF2B5EF4-FFF2-40B4-BE49-F238E27FC236}">
                    <a16:creationId xmlns:a16="http://schemas.microsoft.com/office/drawing/2014/main" id="{E8328881-9561-4AB5-B62B-EAC81A11E58E}"/>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8">
                <a:extLst>
                  <a:ext uri="{FF2B5EF4-FFF2-40B4-BE49-F238E27FC236}">
                    <a16:creationId xmlns:a16="http://schemas.microsoft.com/office/drawing/2014/main" id="{D9314A06-1E16-4BD7-BB54-6D0D757018ED}"/>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9">
                <a:extLst>
                  <a:ext uri="{FF2B5EF4-FFF2-40B4-BE49-F238E27FC236}">
                    <a16:creationId xmlns:a16="http://schemas.microsoft.com/office/drawing/2014/main" id="{38ED10E4-4A3B-4FFF-9280-EA4B85DBD5BE}"/>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0">
                <a:extLst>
                  <a:ext uri="{FF2B5EF4-FFF2-40B4-BE49-F238E27FC236}">
                    <a16:creationId xmlns:a16="http://schemas.microsoft.com/office/drawing/2014/main" id="{6E388618-0381-4A17-B467-5B08CE244952}"/>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5" name="docshapegroup11">
              <a:extLst>
                <a:ext uri="{FF2B5EF4-FFF2-40B4-BE49-F238E27FC236}">
                  <a16:creationId xmlns:a16="http://schemas.microsoft.com/office/drawing/2014/main" id="{9C90CD4D-4D2F-4A0A-9746-E32B971167F0}"/>
                </a:ext>
              </a:extLst>
            </p:cNvPr>
            <p:cNvGrpSpPr>
              <a:grpSpLocks/>
            </p:cNvGrpSpPr>
            <p:nvPr/>
          </p:nvGrpSpPr>
          <p:grpSpPr bwMode="auto">
            <a:xfrm>
              <a:off x="287" y="1770"/>
              <a:ext cx="4137" cy="331"/>
              <a:chOff x="287" y="505"/>
              <a:chExt cx="4137" cy="331"/>
            </a:xfrm>
          </p:grpSpPr>
          <p:sp>
            <p:nvSpPr>
              <p:cNvPr id="6" name="docshape12">
                <a:extLst>
                  <a:ext uri="{FF2B5EF4-FFF2-40B4-BE49-F238E27FC236}">
                    <a16:creationId xmlns:a16="http://schemas.microsoft.com/office/drawing/2014/main" id="{8A1D3C82-73CD-4988-A205-28E3DB0BD851}"/>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7" name="docshape13">
                <a:extLst>
                  <a:ext uri="{FF2B5EF4-FFF2-40B4-BE49-F238E27FC236}">
                    <a16:creationId xmlns:a16="http://schemas.microsoft.com/office/drawing/2014/main" id="{8B371E1A-5AF9-429D-AF4D-9350AFED0DD3}"/>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8" name="docshape14">
                <a:extLst>
                  <a:ext uri="{FF2B5EF4-FFF2-40B4-BE49-F238E27FC236}">
                    <a16:creationId xmlns:a16="http://schemas.microsoft.com/office/drawing/2014/main" id="{180B30B6-3940-497F-97D8-6694F22F323E}"/>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9" name="docshape15">
                <a:extLst>
                  <a:ext uri="{FF2B5EF4-FFF2-40B4-BE49-F238E27FC236}">
                    <a16:creationId xmlns:a16="http://schemas.microsoft.com/office/drawing/2014/main" id="{96D532CD-DB54-46C5-ACC6-9BC65DFC48F1}"/>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0" name="docshape16">
                <a:extLst>
                  <a:ext uri="{FF2B5EF4-FFF2-40B4-BE49-F238E27FC236}">
                    <a16:creationId xmlns:a16="http://schemas.microsoft.com/office/drawing/2014/main" id="{1DAB0DBD-D08E-4F22-B413-D9DA6362DD09}"/>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1" name="docshape17">
                <a:extLst>
                  <a:ext uri="{FF2B5EF4-FFF2-40B4-BE49-F238E27FC236}">
                    <a16:creationId xmlns:a16="http://schemas.microsoft.com/office/drawing/2014/main" id="{60247F57-EA60-41F5-A92E-A026B37CB201}"/>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dirty="0">
                  <a:solidFill>
                    <a:prstClr val="black"/>
                  </a:solidFill>
                  <a:latin typeface="Calibri" panose="020F0502020204030204"/>
                </a:endParaRPr>
              </a:p>
            </p:txBody>
          </p:sp>
          <p:pic>
            <p:nvPicPr>
              <p:cNvPr id="12" name="docshape18">
                <a:extLst>
                  <a:ext uri="{FF2B5EF4-FFF2-40B4-BE49-F238E27FC236}">
                    <a16:creationId xmlns:a16="http://schemas.microsoft.com/office/drawing/2014/main" id="{D4688C1F-AA2E-4EC3-8CFD-58292E387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 y="556"/>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TextBox 16">
            <a:extLst>
              <a:ext uri="{FF2B5EF4-FFF2-40B4-BE49-F238E27FC236}">
                <a16:creationId xmlns:a16="http://schemas.microsoft.com/office/drawing/2014/main" id="{46CE70B1-22FC-4829-B07A-CF978640B9CD}"/>
              </a:ext>
            </a:extLst>
          </p:cNvPr>
          <p:cNvSpPr txBox="1"/>
          <p:nvPr/>
        </p:nvSpPr>
        <p:spPr>
          <a:xfrm>
            <a:off x="2231787" y="60556"/>
            <a:ext cx="2898713" cy="6217087"/>
          </a:xfrm>
          <a:prstGeom prst="rect">
            <a:avLst/>
          </a:prstGeom>
          <a:noFill/>
        </p:spPr>
        <p:txBody>
          <a:bodyPr wrap="square" rtlCol="0">
            <a:spAutoFit/>
          </a:bodyPr>
          <a:lstStyle/>
          <a:p>
            <a:r>
              <a:rPr lang="en-GB" sz="2800" b="1" u="sng" dirty="0"/>
              <a:t>Referrals:</a:t>
            </a:r>
          </a:p>
          <a:p>
            <a:endParaRPr lang="en-GB" sz="2000" b="1" u="sng" dirty="0"/>
          </a:p>
          <a:p>
            <a:r>
              <a:rPr lang="en-GB" sz="2000" dirty="0"/>
              <a:t>RISE only takes referrals directly from the schools we are based in each term and from CYPS SPA.</a:t>
            </a:r>
          </a:p>
          <a:p>
            <a:endParaRPr lang="en-GB" sz="2000" dirty="0"/>
          </a:p>
          <a:p>
            <a:r>
              <a:rPr lang="en-GB" sz="2000" dirty="0"/>
              <a:t>We provide a comprehensive referral guide to support this process. </a:t>
            </a:r>
          </a:p>
          <a:p>
            <a:endParaRPr lang="en-GB" sz="2000" dirty="0"/>
          </a:p>
          <a:p>
            <a:r>
              <a:rPr lang="en-GB" sz="2000" dirty="0"/>
              <a:t>Unfortunately we do not accept referrals from parents/professionals outside of these parameters.  </a:t>
            </a:r>
          </a:p>
          <a:p>
            <a:endParaRPr lang="en-GB" sz="1600" b="1" u="sng" dirty="0">
              <a:effectLst/>
              <a:ea typeface="Calibri" panose="020F0502020204030204" pitchFamily="34" charset="0"/>
            </a:endParaRPr>
          </a:p>
          <a:p>
            <a:endParaRPr lang="en-GB" sz="1600" dirty="0">
              <a:effectLst/>
              <a:ea typeface="Calibri" panose="020F0502020204030204" pitchFamily="34" charset="0"/>
            </a:endParaRPr>
          </a:p>
          <a:p>
            <a:endParaRPr lang="en-GB" dirty="0"/>
          </a:p>
        </p:txBody>
      </p:sp>
      <p:pic>
        <p:nvPicPr>
          <p:cNvPr id="19" name="Picture 18">
            <a:extLst>
              <a:ext uri="{FF2B5EF4-FFF2-40B4-BE49-F238E27FC236}">
                <a16:creationId xmlns:a16="http://schemas.microsoft.com/office/drawing/2014/main" id="{AF4B7E2D-F1CE-468C-A7C2-5BD4F3432A48}"/>
              </a:ext>
            </a:extLst>
          </p:cNvPr>
          <p:cNvPicPr>
            <a:picLocks noChangeAspect="1"/>
          </p:cNvPicPr>
          <p:nvPr/>
        </p:nvPicPr>
        <p:blipFill>
          <a:blip r:embed="rId4"/>
          <a:stretch>
            <a:fillRect/>
          </a:stretch>
        </p:blipFill>
        <p:spPr>
          <a:xfrm>
            <a:off x="5400322" y="142172"/>
            <a:ext cx="6625451" cy="6599387"/>
          </a:xfrm>
          <a:prstGeom prst="rect">
            <a:avLst/>
          </a:prstGeom>
        </p:spPr>
      </p:pic>
    </p:spTree>
    <p:extLst>
      <p:ext uri="{BB962C8B-B14F-4D97-AF65-F5344CB8AC3E}">
        <p14:creationId xmlns:p14="http://schemas.microsoft.com/office/powerpoint/2010/main" val="139364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3604C4-2DC4-4CA5-B240-1F51DEC33B9D}"/>
              </a:ext>
            </a:extLst>
          </p:cNvPr>
          <p:cNvSpPr/>
          <p:nvPr/>
        </p:nvSpPr>
        <p:spPr>
          <a:xfrm>
            <a:off x="221674" y="6410036"/>
            <a:ext cx="581580" cy="3602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Calibri" panose="020F0502020204030204"/>
            </a:endParaRPr>
          </a:p>
        </p:txBody>
      </p:sp>
      <p:grpSp>
        <p:nvGrpSpPr>
          <p:cNvPr id="9" name="Group 8">
            <a:extLst>
              <a:ext uri="{FF2B5EF4-FFF2-40B4-BE49-F238E27FC236}">
                <a16:creationId xmlns:a16="http://schemas.microsoft.com/office/drawing/2014/main" id="{049C6274-511C-4761-AB5A-65C1F4C47DE0}"/>
              </a:ext>
            </a:extLst>
          </p:cNvPr>
          <p:cNvGrpSpPr>
            <a:grpSpLocks/>
          </p:cNvGrpSpPr>
          <p:nvPr/>
        </p:nvGrpSpPr>
        <p:grpSpPr bwMode="auto">
          <a:xfrm>
            <a:off x="129312" y="6113829"/>
            <a:ext cx="1662544" cy="656425"/>
            <a:chOff x="287" y="248"/>
            <a:chExt cx="4689" cy="1853"/>
          </a:xfrm>
        </p:grpSpPr>
        <p:grpSp>
          <p:nvGrpSpPr>
            <p:cNvPr id="10" name="docshapegroup6">
              <a:extLst>
                <a:ext uri="{FF2B5EF4-FFF2-40B4-BE49-F238E27FC236}">
                  <a16:creationId xmlns:a16="http://schemas.microsoft.com/office/drawing/2014/main" id="{65E8546C-CB06-4F48-96B9-C1E6209494F3}"/>
                </a:ext>
              </a:extLst>
            </p:cNvPr>
            <p:cNvGrpSpPr>
              <a:grpSpLocks/>
            </p:cNvGrpSpPr>
            <p:nvPr/>
          </p:nvGrpSpPr>
          <p:grpSpPr bwMode="auto">
            <a:xfrm>
              <a:off x="290" y="248"/>
              <a:ext cx="4686" cy="1447"/>
              <a:chOff x="290" y="-1017"/>
              <a:chExt cx="4686" cy="1447"/>
            </a:xfrm>
          </p:grpSpPr>
          <p:sp>
            <p:nvSpPr>
              <p:cNvPr id="19" name="docshape7">
                <a:extLst>
                  <a:ext uri="{FF2B5EF4-FFF2-40B4-BE49-F238E27FC236}">
                    <a16:creationId xmlns:a16="http://schemas.microsoft.com/office/drawing/2014/main" id="{CE618283-E428-4DB1-B8C5-855513B17426}"/>
                  </a:ext>
                </a:extLst>
              </p:cNvPr>
              <p:cNvSpPr>
                <a:spLocks/>
              </p:cNvSpPr>
              <p:nvPr/>
            </p:nvSpPr>
            <p:spPr bwMode="auto">
              <a:xfrm>
                <a:off x="650" y="-1017"/>
                <a:ext cx="3240" cy="1447"/>
              </a:xfrm>
              <a:custGeom>
                <a:avLst/>
                <a:gdLst>
                  <a:gd name="T0" fmla="+- 0 3615 651"/>
                  <a:gd name="T1" fmla="*/ T0 w 3240"/>
                  <a:gd name="T2" fmla="+- 0 -1016 -1016"/>
                  <a:gd name="T3" fmla="*/ -1016 h 1447"/>
                  <a:gd name="T4" fmla="+- 0 936 651"/>
                  <a:gd name="T5" fmla="*/ T4 w 3240"/>
                  <a:gd name="T6" fmla="+- 0 -1016 -1016"/>
                  <a:gd name="T7" fmla="*/ -1016 h 1447"/>
                  <a:gd name="T8" fmla="+- 0 651 651"/>
                  <a:gd name="T9" fmla="*/ T8 w 3240"/>
                  <a:gd name="T10" fmla="+- 0 430 -1016"/>
                  <a:gd name="T11" fmla="*/ 430 h 1447"/>
                  <a:gd name="T12" fmla="+- 0 3615 651"/>
                  <a:gd name="T13" fmla="*/ T12 w 3240"/>
                  <a:gd name="T14" fmla="+- 0 430 -1016"/>
                  <a:gd name="T15" fmla="*/ 430 h 1447"/>
                  <a:gd name="T16" fmla="+- 0 3891 651"/>
                  <a:gd name="T17" fmla="*/ T16 w 3240"/>
                  <a:gd name="T18" fmla="+- 0 -293 -1016"/>
                  <a:gd name="T19" fmla="*/ -293 h 1447"/>
                  <a:gd name="T20" fmla="+- 0 3615 651"/>
                  <a:gd name="T21" fmla="*/ T20 w 3240"/>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3240" h="1447">
                    <a:moveTo>
                      <a:pt x="2964" y="0"/>
                    </a:moveTo>
                    <a:lnTo>
                      <a:pt x="285" y="0"/>
                    </a:lnTo>
                    <a:lnTo>
                      <a:pt x="0" y="1446"/>
                    </a:lnTo>
                    <a:lnTo>
                      <a:pt x="2964" y="1446"/>
                    </a:lnTo>
                    <a:lnTo>
                      <a:pt x="3240" y="723"/>
                    </a:lnTo>
                    <a:lnTo>
                      <a:pt x="2964"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0" name="docshape8">
                <a:extLst>
                  <a:ext uri="{FF2B5EF4-FFF2-40B4-BE49-F238E27FC236}">
                    <a16:creationId xmlns:a16="http://schemas.microsoft.com/office/drawing/2014/main" id="{6FD0AE42-1CEA-4BE9-B63F-CF4D6DCE5DC3}"/>
                  </a:ext>
                </a:extLst>
              </p:cNvPr>
              <p:cNvSpPr>
                <a:spLocks/>
              </p:cNvSpPr>
              <p:nvPr/>
            </p:nvSpPr>
            <p:spPr bwMode="auto">
              <a:xfrm>
                <a:off x="3714" y="-1017"/>
                <a:ext cx="1262" cy="1447"/>
              </a:xfrm>
              <a:custGeom>
                <a:avLst/>
                <a:gdLst>
                  <a:gd name="T0" fmla="+- 0 4976 3715"/>
                  <a:gd name="T1" fmla="*/ T0 w 1262"/>
                  <a:gd name="T2" fmla="+- 0 -1016 -1016"/>
                  <a:gd name="T3" fmla="*/ -1016 h 1447"/>
                  <a:gd name="T4" fmla="+- 0 3715 3715"/>
                  <a:gd name="T5" fmla="*/ T4 w 1262"/>
                  <a:gd name="T6" fmla="+- 0 -1016 -1016"/>
                  <a:gd name="T7" fmla="*/ -1016 h 1447"/>
                  <a:gd name="T8" fmla="+- 0 3991 3715"/>
                  <a:gd name="T9" fmla="*/ T8 w 1262"/>
                  <a:gd name="T10" fmla="+- 0 -293 -1016"/>
                  <a:gd name="T11" fmla="*/ -293 h 1447"/>
                  <a:gd name="T12" fmla="+- 0 3715 3715"/>
                  <a:gd name="T13" fmla="*/ T12 w 1262"/>
                  <a:gd name="T14" fmla="+- 0 430 -1016"/>
                  <a:gd name="T15" fmla="*/ 430 h 1447"/>
                  <a:gd name="T16" fmla="+- 0 4463 3715"/>
                  <a:gd name="T17" fmla="*/ T16 w 1262"/>
                  <a:gd name="T18" fmla="+- 0 430 -1016"/>
                  <a:gd name="T19" fmla="*/ 430 h 1447"/>
                  <a:gd name="T20" fmla="+- 0 4976 3715"/>
                  <a:gd name="T21" fmla="*/ T20 w 1262"/>
                  <a:gd name="T22" fmla="+- 0 -1016 -1016"/>
                  <a:gd name="T23" fmla="*/ -1016 h 1447"/>
                </a:gdLst>
                <a:ahLst/>
                <a:cxnLst>
                  <a:cxn ang="0">
                    <a:pos x="T1" y="T3"/>
                  </a:cxn>
                  <a:cxn ang="0">
                    <a:pos x="T5" y="T7"/>
                  </a:cxn>
                  <a:cxn ang="0">
                    <a:pos x="T9" y="T11"/>
                  </a:cxn>
                  <a:cxn ang="0">
                    <a:pos x="T13" y="T15"/>
                  </a:cxn>
                  <a:cxn ang="0">
                    <a:pos x="T17" y="T19"/>
                  </a:cxn>
                  <a:cxn ang="0">
                    <a:pos x="T21" y="T23"/>
                  </a:cxn>
                </a:cxnLst>
                <a:rect l="0" t="0" r="r" b="b"/>
                <a:pathLst>
                  <a:path w="1262" h="1447">
                    <a:moveTo>
                      <a:pt x="1261" y="0"/>
                    </a:moveTo>
                    <a:lnTo>
                      <a:pt x="0" y="0"/>
                    </a:lnTo>
                    <a:lnTo>
                      <a:pt x="276" y="723"/>
                    </a:lnTo>
                    <a:lnTo>
                      <a:pt x="0" y="1446"/>
                    </a:lnTo>
                    <a:lnTo>
                      <a:pt x="748" y="1446"/>
                    </a:lnTo>
                    <a:lnTo>
                      <a:pt x="1261"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1" name="docshape9">
                <a:extLst>
                  <a:ext uri="{FF2B5EF4-FFF2-40B4-BE49-F238E27FC236}">
                    <a16:creationId xmlns:a16="http://schemas.microsoft.com/office/drawing/2014/main" id="{4B831C59-2CCD-4A80-B2CA-D18F66E19685}"/>
                  </a:ext>
                </a:extLst>
              </p:cNvPr>
              <p:cNvSpPr>
                <a:spLocks/>
              </p:cNvSpPr>
              <p:nvPr/>
            </p:nvSpPr>
            <p:spPr bwMode="auto">
              <a:xfrm>
                <a:off x="290" y="-1017"/>
                <a:ext cx="541" cy="1447"/>
              </a:xfrm>
              <a:custGeom>
                <a:avLst/>
                <a:gdLst>
                  <a:gd name="T0" fmla="+- 0 831 291"/>
                  <a:gd name="T1" fmla="*/ T0 w 541"/>
                  <a:gd name="T2" fmla="+- 0 -1016 -1016"/>
                  <a:gd name="T3" fmla="*/ -1016 h 1447"/>
                  <a:gd name="T4" fmla="+- 0 291 291"/>
                  <a:gd name="T5" fmla="*/ T4 w 541"/>
                  <a:gd name="T6" fmla="+- 0 -1016 -1016"/>
                  <a:gd name="T7" fmla="*/ -1016 h 1447"/>
                  <a:gd name="T8" fmla="+- 0 291 291"/>
                  <a:gd name="T9" fmla="*/ T8 w 541"/>
                  <a:gd name="T10" fmla="+- 0 430 -1016"/>
                  <a:gd name="T11" fmla="*/ 430 h 1447"/>
                  <a:gd name="T12" fmla="+- 0 546 291"/>
                  <a:gd name="T13" fmla="*/ T12 w 541"/>
                  <a:gd name="T14" fmla="+- 0 430 -1016"/>
                  <a:gd name="T15" fmla="*/ 430 h 1447"/>
                  <a:gd name="T16" fmla="+- 0 831 291"/>
                  <a:gd name="T17" fmla="*/ T16 w 541"/>
                  <a:gd name="T18" fmla="+- 0 -1016 -1016"/>
                  <a:gd name="T19" fmla="*/ -1016 h 1447"/>
                </a:gdLst>
                <a:ahLst/>
                <a:cxnLst>
                  <a:cxn ang="0">
                    <a:pos x="T1" y="T3"/>
                  </a:cxn>
                  <a:cxn ang="0">
                    <a:pos x="T5" y="T7"/>
                  </a:cxn>
                  <a:cxn ang="0">
                    <a:pos x="T9" y="T11"/>
                  </a:cxn>
                  <a:cxn ang="0">
                    <a:pos x="T13" y="T15"/>
                  </a:cxn>
                  <a:cxn ang="0">
                    <a:pos x="T17" y="T19"/>
                  </a:cxn>
                </a:cxnLst>
                <a:rect l="0" t="0" r="r" b="b"/>
                <a:pathLst>
                  <a:path w="541" h="1447">
                    <a:moveTo>
                      <a:pt x="540" y="0"/>
                    </a:moveTo>
                    <a:lnTo>
                      <a:pt x="0" y="0"/>
                    </a:lnTo>
                    <a:lnTo>
                      <a:pt x="0" y="1446"/>
                    </a:lnTo>
                    <a:lnTo>
                      <a:pt x="255" y="1446"/>
                    </a:lnTo>
                    <a:lnTo>
                      <a:pt x="54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22" name="docshape10">
                <a:extLst>
                  <a:ext uri="{FF2B5EF4-FFF2-40B4-BE49-F238E27FC236}">
                    <a16:creationId xmlns:a16="http://schemas.microsoft.com/office/drawing/2014/main" id="{441B83DD-62E8-4D81-AE02-11B5E55088D6}"/>
                  </a:ext>
                </a:extLst>
              </p:cNvPr>
              <p:cNvSpPr>
                <a:spLocks/>
              </p:cNvSpPr>
              <p:nvPr/>
            </p:nvSpPr>
            <p:spPr bwMode="auto">
              <a:xfrm>
                <a:off x="920" y="-792"/>
                <a:ext cx="2674" cy="1017"/>
              </a:xfrm>
              <a:custGeom>
                <a:avLst/>
                <a:gdLst>
                  <a:gd name="T0" fmla="+- 0 1486 921"/>
                  <a:gd name="T1" fmla="*/ T0 w 2674"/>
                  <a:gd name="T2" fmla="+- 0 -687 -791"/>
                  <a:gd name="T3" fmla="*/ -687 h 1017"/>
                  <a:gd name="T4" fmla="+- 0 1368 921"/>
                  <a:gd name="T5" fmla="*/ T4 w 2674"/>
                  <a:gd name="T6" fmla="+- 0 -770 -791"/>
                  <a:gd name="T7" fmla="*/ -770 h 1017"/>
                  <a:gd name="T8" fmla="+- 0 1353 921"/>
                  <a:gd name="T9" fmla="*/ T8 w 2674"/>
                  <a:gd name="T10" fmla="+- 0 -485 -791"/>
                  <a:gd name="T11" fmla="*/ -485 h 1017"/>
                  <a:gd name="T12" fmla="+- 0 1266 921"/>
                  <a:gd name="T13" fmla="*/ T12 w 2674"/>
                  <a:gd name="T14" fmla="+- 0 -356 -791"/>
                  <a:gd name="T15" fmla="*/ -356 h 1017"/>
                  <a:gd name="T16" fmla="+- 0 1237 921"/>
                  <a:gd name="T17" fmla="*/ T16 w 2674"/>
                  <a:gd name="T18" fmla="+- 0 -667 -791"/>
                  <a:gd name="T19" fmla="*/ -667 h 1017"/>
                  <a:gd name="T20" fmla="+- 0 1360 921"/>
                  <a:gd name="T21" fmla="*/ T20 w 2674"/>
                  <a:gd name="T22" fmla="+- 0 -634 -791"/>
                  <a:gd name="T23" fmla="*/ -634 h 1017"/>
                  <a:gd name="T24" fmla="+- 0 1308 921"/>
                  <a:gd name="T25" fmla="*/ T24 w 2674"/>
                  <a:gd name="T26" fmla="+- 0 -777 -791"/>
                  <a:gd name="T27" fmla="*/ -777 h 1017"/>
                  <a:gd name="T28" fmla="+- 0 1050 921"/>
                  <a:gd name="T29" fmla="*/ T28 w 2674"/>
                  <a:gd name="T30" fmla="+- 0 211 -791"/>
                  <a:gd name="T31" fmla="*/ 211 h 1017"/>
                  <a:gd name="T32" fmla="+- 0 1236 921"/>
                  <a:gd name="T33" fmla="*/ T32 w 2674"/>
                  <a:gd name="T34" fmla="+- 0 -233 -791"/>
                  <a:gd name="T35" fmla="*/ -233 h 1017"/>
                  <a:gd name="T36" fmla="+- 0 1262 921"/>
                  <a:gd name="T37" fmla="*/ T36 w 2674"/>
                  <a:gd name="T38" fmla="+- 0 -93 -791"/>
                  <a:gd name="T39" fmla="*/ -93 h 1017"/>
                  <a:gd name="T40" fmla="+- 0 1214 921"/>
                  <a:gd name="T41" fmla="*/ T40 w 2674"/>
                  <a:gd name="T42" fmla="+- 0 154 -791"/>
                  <a:gd name="T43" fmla="*/ 154 h 1017"/>
                  <a:gd name="T44" fmla="+- 0 1343 921"/>
                  <a:gd name="T45" fmla="*/ T44 w 2674"/>
                  <a:gd name="T46" fmla="+- 0 154 -791"/>
                  <a:gd name="T47" fmla="*/ 154 h 1017"/>
                  <a:gd name="T48" fmla="+- 0 1385 921"/>
                  <a:gd name="T49" fmla="*/ T48 w 2674"/>
                  <a:gd name="T50" fmla="+- 0 -65 -791"/>
                  <a:gd name="T51" fmla="*/ -65 h 1017"/>
                  <a:gd name="T52" fmla="+- 0 1384 921"/>
                  <a:gd name="T53" fmla="*/ T52 w 2674"/>
                  <a:gd name="T54" fmla="+- 0 -240 -791"/>
                  <a:gd name="T55" fmla="*/ -240 h 1017"/>
                  <a:gd name="T56" fmla="+- 0 1385 921"/>
                  <a:gd name="T57" fmla="*/ T56 w 2674"/>
                  <a:gd name="T58" fmla="+- 0 -306 -791"/>
                  <a:gd name="T59" fmla="*/ -306 h 1017"/>
                  <a:gd name="T60" fmla="+- 0 1457 921"/>
                  <a:gd name="T61" fmla="*/ T60 w 2674"/>
                  <a:gd name="T62" fmla="+- 0 -393 -791"/>
                  <a:gd name="T63" fmla="*/ -393 h 1017"/>
                  <a:gd name="T64" fmla="+- 0 1502 921"/>
                  <a:gd name="T65" fmla="*/ T64 w 2674"/>
                  <a:gd name="T66" fmla="+- 0 -619 -791"/>
                  <a:gd name="T67" fmla="*/ -619 h 1017"/>
                  <a:gd name="T68" fmla="+- 0 1720 921"/>
                  <a:gd name="T69" fmla="*/ T68 w 2674"/>
                  <a:gd name="T70" fmla="+- 0 211 -791"/>
                  <a:gd name="T71" fmla="*/ 211 h 1017"/>
                  <a:gd name="T72" fmla="+- 0 2791 921"/>
                  <a:gd name="T73" fmla="*/ T72 w 2674"/>
                  <a:gd name="T74" fmla="+- 0 -611 -791"/>
                  <a:gd name="T75" fmla="*/ -611 h 1017"/>
                  <a:gd name="T76" fmla="+- 0 2693 921"/>
                  <a:gd name="T77" fmla="*/ T76 w 2674"/>
                  <a:gd name="T78" fmla="+- 0 -776 -791"/>
                  <a:gd name="T79" fmla="*/ -776 h 1017"/>
                  <a:gd name="T80" fmla="+- 0 2457 921"/>
                  <a:gd name="T81" fmla="*/ T80 w 2674"/>
                  <a:gd name="T82" fmla="+- 0 -739 -791"/>
                  <a:gd name="T83" fmla="*/ -739 h 1017"/>
                  <a:gd name="T84" fmla="+- 0 2377 921"/>
                  <a:gd name="T85" fmla="*/ T84 w 2674"/>
                  <a:gd name="T86" fmla="+- 0 -513 -791"/>
                  <a:gd name="T87" fmla="*/ -513 h 1017"/>
                  <a:gd name="T88" fmla="+- 0 2439 921"/>
                  <a:gd name="T89" fmla="*/ T88 w 2674"/>
                  <a:gd name="T90" fmla="+- 0 -335 -791"/>
                  <a:gd name="T91" fmla="*/ -335 h 1017"/>
                  <a:gd name="T92" fmla="+- 0 2575 921"/>
                  <a:gd name="T93" fmla="*/ T92 w 2674"/>
                  <a:gd name="T94" fmla="+- 0 -139 -791"/>
                  <a:gd name="T95" fmla="*/ -139 h 1017"/>
                  <a:gd name="T96" fmla="+- 0 2562 921"/>
                  <a:gd name="T97" fmla="*/ T96 w 2674"/>
                  <a:gd name="T98" fmla="+- 0 42 -791"/>
                  <a:gd name="T99" fmla="*/ 42 h 1017"/>
                  <a:gd name="T100" fmla="+- 0 2472 921"/>
                  <a:gd name="T101" fmla="*/ T100 w 2674"/>
                  <a:gd name="T102" fmla="+- 0 117 -791"/>
                  <a:gd name="T103" fmla="*/ 117 h 1017"/>
                  <a:gd name="T104" fmla="+- 0 2398 921"/>
                  <a:gd name="T105" fmla="*/ T104 w 2674"/>
                  <a:gd name="T106" fmla="+- 0 37 -791"/>
                  <a:gd name="T107" fmla="*/ 37 h 1017"/>
                  <a:gd name="T108" fmla="+- 0 2278 921"/>
                  <a:gd name="T109" fmla="*/ T108 w 2674"/>
                  <a:gd name="T110" fmla="+- 0 -49 -791"/>
                  <a:gd name="T111" fmla="*/ -49 h 1017"/>
                  <a:gd name="T112" fmla="+- 0 2278 921"/>
                  <a:gd name="T113" fmla="*/ T112 w 2674"/>
                  <a:gd name="T114" fmla="+- 0 124 -791"/>
                  <a:gd name="T115" fmla="*/ 124 h 1017"/>
                  <a:gd name="T116" fmla="+- 0 2460 921"/>
                  <a:gd name="T117" fmla="*/ T116 w 2674"/>
                  <a:gd name="T118" fmla="+- 0 225 -791"/>
                  <a:gd name="T119" fmla="*/ 225 h 1017"/>
                  <a:gd name="T120" fmla="+- 0 2650 921"/>
                  <a:gd name="T121" fmla="*/ T120 w 2674"/>
                  <a:gd name="T122" fmla="+- 0 140 -791"/>
                  <a:gd name="T123" fmla="*/ 140 h 1017"/>
                  <a:gd name="T124" fmla="+- 0 2717 921"/>
                  <a:gd name="T125" fmla="*/ T124 w 2674"/>
                  <a:gd name="T126" fmla="+- 0 -82 -791"/>
                  <a:gd name="T127" fmla="*/ -82 h 1017"/>
                  <a:gd name="T128" fmla="+- 0 2647 921"/>
                  <a:gd name="T129" fmla="*/ T128 w 2674"/>
                  <a:gd name="T130" fmla="+- 0 -294 -791"/>
                  <a:gd name="T131" fmla="*/ -294 h 1017"/>
                  <a:gd name="T132" fmla="+- 0 2517 921"/>
                  <a:gd name="T133" fmla="*/ T132 w 2674"/>
                  <a:gd name="T134" fmla="+- 0 -478 -791"/>
                  <a:gd name="T135" fmla="*/ -478 h 1017"/>
                  <a:gd name="T136" fmla="+- 0 2524 921"/>
                  <a:gd name="T137" fmla="*/ T136 w 2674"/>
                  <a:gd name="T138" fmla="+- 0 -623 -791"/>
                  <a:gd name="T139" fmla="*/ -623 h 1017"/>
                  <a:gd name="T140" fmla="+- 0 2599 921"/>
                  <a:gd name="T141" fmla="*/ T140 w 2674"/>
                  <a:gd name="T142" fmla="+- 0 -682 -791"/>
                  <a:gd name="T143" fmla="*/ -682 h 1017"/>
                  <a:gd name="T144" fmla="+- 0 2661 921"/>
                  <a:gd name="T145" fmla="*/ T144 w 2674"/>
                  <a:gd name="T146" fmla="+- 0 -593 -791"/>
                  <a:gd name="T147" fmla="*/ -593 h 1017"/>
                  <a:gd name="T148" fmla="+- 0 2781 921"/>
                  <a:gd name="T149" fmla="*/ T148 w 2674"/>
                  <a:gd name="T150" fmla="+- 0 -517 -791"/>
                  <a:gd name="T151" fmla="*/ -517 h 1017"/>
                  <a:gd name="T152" fmla="+- 0 3594 921"/>
                  <a:gd name="T153" fmla="*/ T152 w 2674"/>
                  <a:gd name="T154" fmla="+- 0 -777 -791"/>
                  <a:gd name="T155" fmla="*/ -777 h 1017"/>
                  <a:gd name="T156" fmla="+- 0 3398 921"/>
                  <a:gd name="T157" fmla="*/ T156 w 2674"/>
                  <a:gd name="T158" fmla="+- 0 211 -791"/>
                  <a:gd name="T159" fmla="*/ 211 h 1017"/>
                  <a:gd name="T160" fmla="+- 0 3258 921"/>
                  <a:gd name="T161" fmla="*/ T160 w 2674"/>
                  <a:gd name="T162" fmla="+- 0 -256 -791"/>
                  <a:gd name="T163" fmla="*/ -256 h 1017"/>
                  <a:gd name="T164" fmla="+- 0 3284 921"/>
                  <a:gd name="T165" fmla="*/ T164 w 2674"/>
                  <a:gd name="T166" fmla="+- 0 -375 -791"/>
                  <a:gd name="T167" fmla="*/ -375 h 1017"/>
                  <a:gd name="T168" fmla="+- 0 3594 921"/>
                  <a:gd name="T169" fmla="*/ T168 w 2674"/>
                  <a:gd name="T170" fmla="+- 0 -777 -791"/>
                  <a:gd name="T171" fmla="*/ -777 h 10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674" h="1017">
                    <a:moveTo>
                      <a:pt x="581" y="172"/>
                    </a:moveTo>
                    <a:lnTo>
                      <a:pt x="570" y="124"/>
                    </a:lnTo>
                    <a:lnTo>
                      <a:pt x="565" y="104"/>
                    </a:lnTo>
                    <a:lnTo>
                      <a:pt x="527" y="54"/>
                    </a:lnTo>
                    <a:lnTo>
                      <a:pt x="468" y="24"/>
                    </a:lnTo>
                    <a:lnTo>
                      <a:pt x="447" y="21"/>
                    </a:lnTo>
                    <a:lnTo>
                      <a:pt x="447" y="197"/>
                    </a:lnTo>
                    <a:lnTo>
                      <a:pt x="442" y="251"/>
                    </a:lnTo>
                    <a:lnTo>
                      <a:pt x="432" y="306"/>
                    </a:lnTo>
                    <a:lnTo>
                      <a:pt x="414" y="372"/>
                    </a:lnTo>
                    <a:lnTo>
                      <a:pt x="387" y="413"/>
                    </a:lnTo>
                    <a:lnTo>
                      <a:pt x="345" y="435"/>
                    </a:lnTo>
                    <a:lnTo>
                      <a:pt x="285" y="441"/>
                    </a:lnTo>
                    <a:lnTo>
                      <a:pt x="248" y="441"/>
                    </a:lnTo>
                    <a:lnTo>
                      <a:pt x="316" y="124"/>
                    </a:lnTo>
                    <a:lnTo>
                      <a:pt x="363" y="124"/>
                    </a:lnTo>
                    <a:lnTo>
                      <a:pt x="412" y="132"/>
                    </a:lnTo>
                    <a:lnTo>
                      <a:pt x="439" y="157"/>
                    </a:lnTo>
                    <a:lnTo>
                      <a:pt x="447" y="197"/>
                    </a:lnTo>
                    <a:lnTo>
                      <a:pt x="447" y="21"/>
                    </a:lnTo>
                    <a:lnTo>
                      <a:pt x="387" y="14"/>
                    </a:lnTo>
                    <a:lnTo>
                      <a:pt x="210" y="14"/>
                    </a:lnTo>
                    <a:lnTo>
                      <a:pt x="0" y="1002"/>
                    </a:lnTo>
                    <a:lnTo>
                      <a:pt x="129" y="1002"/>
                    </a:lnTo>
                    <a:lnTo>
                      <a:pt x="225" y="551"/>
                    </a:lnTo>
                    <a:lnTo>
                      <a:pt x="267" y="551"/>
                    </a:lnTo>
                    <a:lnTo>
                      <a:pt x="315" y="558"/>
                    </a:lnTo>
                    <a:lnTo>
                      <a:pt x="343" y="582"/>
                    </a:lnTo>
                    <a:lnTo>
                      <a:pt x="351" y="628"/>
                    </a:lnTo>
                    <a:lnTo>
                      <a:pt x="341" y="698"/>
                    </a:lnTo>
                    <a:lnTo>
                      <a:pt x="323" y="786"/>
                    </a:lnTo>
                    <a:lnTo>
                      <a:pt x="306" y="871"/>
                    </a:lnTo>
                    <a:lnTo>
                      <a:pt x="293" y="945"/>
                    </a:lnTo>
                    <a:lnTo>
                      <a:pt x="287" y="1002"/>
                    </a:lnTo>
                    <a:lnTo>
                      <a:pt x="416" y="1002"/>
                    </a:lnTo>
                    <a:lnTo>
                      <a:pt x="422" y="945"/>
                    </a:lnTo>
                    <a:lnTo>
                      <a:pt x="434" y="873"/>
                    </a:lnTo>
                    <a:lnTo>
                      <a:pt x="449" y="796"/>
                    </a:lnTo>
                    <a:lnTo>
                      <a:pt x="464" y="726"/>
                    </a:lnTo>
                    <a:lnTo>
                      <a:pt x="477" y="634"/>
                    </a:lnTo>
                    <a:lnTo>
                      <a:pt x="472" y="570"/>
                    </a:lnTo>
                    <a:lnTo>
                      <a:pt x="463" y="551"/>
                    </a:lnTo>
                    <a:lnTo>
                      <a:pt x="452" y="528"/>
                    </a:lnTo>
                    <a:lnTo>
                      <a:pt x="422" y="501"/>
                    </a:lnTo>
                    <a:lnTo>
                      <a:pt x="464" y="485"/>
                    </a:lnTo>
                    <a:lnTo>
                      <a:pt x="503" y="453"/>
                    </a:lnTo>
                    <a:lnTo>
                      <a:pt x="510" y="441"/>
                    </a:lnTo>
                    <a:lnTo>
                      <a:pt x="536" y="398"/>
                    </a:lnTo>
                    <a:lnTo>
                      <a:pt x="562" y="314"/>
                    </a:lnTo>
                    <a:lnTo>
                      <a:pt x="573" y="258"/>
                    </a:lnTo>
                    <a:lnTo>
                      <a:pt x="581" y="172"/>
                    </a:lnTo>
                    <a:close/>
                    <a:moveTo>
                      <a:pt x="1139" y="14"/>
                    </a:moveTo>
                    <a:lnTo>
                      <a:pt x="1009" y="14"/>
                    </a:lnTo>
                    <a:lnTo>
                      <a:pt x="799" y="1002"/>
                    </a:lnTo>
                    <a:lnTo>
                      <a:pt x="928" y="1002"/>
                    </a:lnTo>
                    <a:lnTo>
                      <a:pt x="1139" y="14"/>
                    </a:lnTo>
                    <a:close/>
                    <a:moveTo>
                      <a:pt x="1870" y="180"/>
                    </a:moveTo>
                    <a:lnTo>
                      <a:pt x="1861" y="112"/>
                    </a:lnTo>
                    <a:lnTo>
                      <a:pt x="1830" y="54"/>
                    </a:lnTo>
                    <a:lnTo>
                      <a:pt x="1772" y="15"/>
                    </a:lnTo>
                    <a:lnTo>
                      <a:pt x="1682" y="0"/>
                    </a:lnTo>
                    <a:lnTo>
                      <a:pt x="1599" y="13"/>
                    </a:lnTo>
                    <a:lnTo>
                      <a:pt x="1536" y="52"/>
                    </a:lnTo>
                    <a:lnTo>
                      <a:pt x="1491" y="116"/>
                    </a:lnTo>
                    <a:lnTo>
                      <a:pt x="1465" y="203"/>
                    </a:lnTo>
                    <a:lnTo>
                      <a:pt x="1456" y="278"/>
                    </a:lnTo>
                    <a:lnTo>
                      <a:pt x="1462" y="341"/>
                    </a:lnTo>
                    <a:lnTo>
                      <a:pt x="1482" y="398"/>
                    </a:lnTo>
                    <a:lnTo>
                      <a:pt x="1518" y="456"/>
                    </a:lnTo>
                    <a:lnTo>
                      <a:pt x="1571" y="520"/>
                    </a:lnTo>
                    <a:lnTo>
                      <a:pt x="1625" y="590"/>
                    </a:lnTo>
                    <a:lnTo>
                      <a:pt x="1654" y="652"/>
                    </a:lnTo>
                    <a:lnTo>
                      <a:pt x="1663" y="711"/>
                    </a:lnTo>
                    <a:lnTo>
                      <a:pt x="1656" y="777"/>
                    </a:lnTo>
                    <a:lnTo>
                      <a:pt x="1641" y="833"/>
                    </a:lnTo>
                    <a:lnTo>
                      <a:pt x="1620" y="874"/>
                    </a:lnTo>
                    <a:lnTo>
                      <a:pt x="1590" y="899"/>
                    </a:lnTo>
                    <a:lnTo>
                      <a:pt x="1551" y="908"/>
                    </a:lnTo>
                    <a:lnTo>
                      <a:pt x="1509" y="899"/>
                    </a:lnTo>
                    <a:lnTo>
                      <a:pt x="1485" y="872"/>
                    </a:lnTo>
                    <a:lnTo>
                      <a:pt x="1477" y="828"/>
                    </a:lnTo>
                    <a:lnTo>
                      <a:pt x="1482" y="768"/>
                    </a:lnTo>
                    <a:lnTo>
                      <a:pt x="1487" y="742"/>
                    </a:lnTo>
                    <a:lnTo>
                      <a:pt x="1357" y="742"/>
                    </a:lnTo>
                    <a:lnTo>
                      <a:pt x="1353" y="758"/>
                    </a:lnTo>
                    <a:lnTo>
                      <a:pt x="1345" y="844"/>
                    </a:lnTo>
                    <a:lnTo>
                      <a:pt x="1357" y="915"/>
                    </a:lnTo>
                    <a:lnTo>
                      <a:pt x="1393" y="969"/>
                    </a:lnTo>
                    <a:lnTo>
                      <a:pt x="1453" y="1004"/>
                    </a:lnTo>
                    <a:lnTo>
                      <a:pt x="1539" y="1016"/>
                    </a:lnTo>
                    <a:lnTo>
                      <a:pt x="1618" y="1006"/>
                    </a:lnTo>
                    <a:lnTo>
                      <a:pt x="1681" y="978"/>
                    </a:lnTo>
                    <a:lnTo>
                      <a:pt x="1729" y="931"/>
                    </a:lnTo>
                    <a:lnTo>
                      <a:pt x="1763" y="868"/>
                    </a:lnTo>
                    <a:lnTo>
                      <a:pt x="1786" y="789"/>
                    </a:lnTo>
                    <a:lnTo>
                      <a:pt x="1796" y="709"/>
                    </a:lnTo>
                    <a:lnTo>
                      <a:pt x="1791" y="638"/>
                    </a:lnTo>
                    <a:lnTo>
                      <a:pt x="1768" y="569"/>
                    </a:lnTo>
                    <a:lnTo>
                      <a:pt x="1726" y="497"/>
                    </a:lnTo>
                    <a:lnTo>
                      <a:pt x="1663" y="417"/>
                    </a:lnTo>
                    <a:lnTo>
                      <a:pt x="1620" y="362"/>
                    </a:lnTo>
                    <a:lnTo>
                      <a:pt x="1596" y="313"/>
                    </a:lnTo>
                    <a:lnTo>
                      <a:pt x="1587" y="265"/>
                    </a:lnTo>
                    <a:lnTo>
                      <a:pt x="1592" y="212"/>
                    </a:lnTo>
                    <a:lnTo>
                      <a:pt x="1603" y="168"/>
                    </a:lnTo>
                    <a:lnTo>
                      <a:pt x="1620" y="136"/>
                    </a:lnTo>
                    <a:lnTo>
                      <a:pt x="1645" y="116"/>
                    </a:lnTo>
                    <a:lnTo>
                      <a:pt x="1678" y="109"/>
                    </a:lnTo>
                    <a:lnTo>
                      <a:pt x="1717" y="121"/>
                    </a:lnTo>
                    <a:lnTo>
                      <a:pt x="1736" y="152"/>
                    </a:lnTo>
                    <a:lnTo>
                      <a:pt x="1740" y="198"/>
                    </a:lnTo>
                    <a:lnTo>
                      <a:pt x="1734" y="252"/>
                    </a:lnTo>
                    <a:lnTo>
                      <a:pt x="1730" y="274"/>
                    </a:lnTo>
                    <a:lnTo>
                      <a:pt x="1860" y="274"/>
                    </a:lnTo>
                    <a:lnTo>
                      <a:pt x="1864" y="252"/>
                    </a:lnTo>
                    <a:lnTo>
                      <a:pt x="1870" y="180"/>
                    </a:lnTo>
                    <a:close/>
                    <a:moveTo>
                      <a:pt x="2673" y="14"/>
                    </a:moveTo>
                    <a:lnTo>
                      <a:pt x="2319" y="14"/>
                    </a:lnTo>
                    <a:lnTo>
                      <a:pt x="2109" y="1002"/>
                    </a:lnTo>
                    <a:lnTo>
                      <a:pt x="2477" y="1002"/>
                    </a:lnTo>
                    <a:lnTo>
                      <a:pt x="2518" y="883"/>
                    </a:lnTo>
                    <a:lnTo>
                      <a:pt x="2265" y="883"/>
                    </a:lnTo>
                    <a:lnTo>
                      <a:pt x="2337" y="535"/>
                    </a:lnTo>
                    <a:lnTo>
                      <a:pt x="2549" y="535"/>
                    </a:lnTo>
                    <a:lnTo>
                      <a:pt x="2575" y="416"/>
                    </a:lnTo>
                    <a:lnTo>
                      <a:pt x="2363" y="416"/>
                    </a:lnTo>
                    <a:lnTo>
                      <a:pt x="2423" y="133"/>
                    </a:lnTo>
                    <a:lnTo>
                      <a:pt x="2647" y="133"/>
                    </a:lnTo>
                    <a:lnTo>
                      <a:pt x="2673" y="14"/>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grpSp>
        <p:grpSp>
          <p:nvGrpSpPr>
            <p:cNvPr id="11" name="docshapegroup11">
              <a:extLst>
                <a:ext uri="{FF2B5EF4-FFF2-40B4-BE49-F238E27FC236}">
                  <a16:creationId xmlns:a16="http://schemas.microsoft.com/office/drawing/2014/main" id="{750C8670-5042-427F-8E94-5D0EF2418181}"/>
                </a:ext>
              </a:extLst>
            </p:cNvPr>
            <p:cNvGrpSpPr>
              <a:grpSpLocks/>
            </p:cNvGrpSpPr>
            <p:nvPr/>
          </p:nvGrpSpPr>
          <p:grpSpPr bwMode="auto">
            <a:xfrm>
              <a:off x="287" y="1770"/>
              <a:ext cx="4137" cy="331"/>
              <a:chOff x="287" y="505"/>
              <a:chExt cx="4137" cy="331"/>
            </a:xfrm>
          </p:grpSpPr>
          <p:sp>
            <p:nvSpPr>
              <p:cNvPr id="12" name="docshape12">
                <a:extLst>
                  <a:ext uri="{FF2B5EF4-FFF2-40B4-BE49-F238E27FC236}">
                    <a16:creationId xmlns:a16="http://schemas.microsoft.com/office/drawing/2014/main" id="{7099EADD-C695-420C-B91F-0A0590BB1475}"/>
                  </a:ext>
                </a:extLst>
              </p:cNvPr>
              <p:cNvSpPr>
                <a:spLocks/>
              </p:cNvSpPr>
              <p:nvPr/>
            </p:nvSpPr>
            <p:spPr bwMode="auto">
              <a:xfrm>
                <a:off x="4194" y="505"/>
                <a:ext cx="230" cy="331"/>
              </a:xfrm>
              <a:custGeom>
                <a:avLst/>
                <a:gdLst>
                  <a:gd name="T0" fmla="+- 0 4424 4194"/>
                  <a:gd name="T1" fmla="*/ T0 w 230"/>
                  <a:gd name="T2" fmla="+- 0 506 506"/>
                  <a:gd name="T3" fmla="*/ 506 h 331"/>
                  <a:gd name="T4" fmla="+- 0 4311 4194"/>
                  <a:gd name="T5" fmla="*/ T4 w 230"/>
                  <a:gd name="T6" fmla="+- 0 506 506"/>
                  <a:gd name="T7" fmla="*/ 506 h 331"/>
                  <a:gd name="T8" fmla="+- 0 4194 4194"/>
                  <a:gd name="T9" fmla="*/ T8 w 230"/>
                  <a:gd name="T10" fmla="+- 0 836 506"/>
                  <a:gd name="T11" fmla="*/ 836 h 331"/>
                  <a:gd name="T12" fmla="+- 0 4307 4194"/>
                  <a:gd name="T13" fmla="*/ T12 w 230"/>
                  <a:gd name="T14" fmla="+- 0 836 506"/>
                  <a:gd name="T15" fmla="*/ 836 h 331"/>
                  <a:gd name="T16" fmla="+- 0 4424 4194"/>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3" name="docshape13">
                <a:extLst>
                  <a:ext uri="{FF2B5EF4-FFF2-40B4-BE49-F238E27FC236}">
                    <a16:creationId xmlns:a16="http://schemas.microsoft.com/office/drawing/2014/main" id="{74343907-F6AE-4243-8788-710844B7B4FF}"/>
                  </a:ext>
                </a:extLst>
              </p:cNvPr>
              <p:cNvSpPr>
                <a:spLocks/>
              </p:cNvSpPr>
              <p:nvPr/>
            </p:nvSpPr>
            <p:spPr bwMode="auto">
              <a:xfrm>
                <a:off x="3984" y="505"/>
                <a:ext cx="231" cy="331"/>
              </a:xfrm>
              <a:custGeom>
                <a:avLst/>
                <a:gdLst>
                  <a:gd name="T0" fmla="+- 0 4215 3985"/>
                  <a:gd name="T1" fmla="*/ T0 w 231"/>
                  <a:gd name="T2" fmla="+- 0 506 506"/>
                  <a:gd name="T3" fmla="*/ 506 h 331"/>
                  <a:gd name="T4" fmla="+- 0 4102 3985"/>
                  <a:gd name="T5" fmla="*/ T4 w 231"/>
                  <a:gd name="T6" fmla="+- 0 506 506"/>
                  <a:gd name="T7" fmla="*/ 506 h 331"/>
                  <a:gd name="T8" fmla="+- 0 3985 3985"/>
                  <a:gd name="T9" fmla="*/ T8 w 231"/>
                  <a:gd name="T10" fmla="+- 0 836 506"/>
                  <a:gd name="T11" fmla="*/ 836 h 331"/>
                  <a:gd name="T12" fmla="+- 0 4098 3985"/>
                  <a:gd name="T13" fmla="*/ T12 w 231"/>
                  <a:gd name="T14" fmla="+- 0 836 506"/>
                  <a:gd name="T15" fmla="*/ 836 h 331"/>
                  <a:gd name="T16" fmla="+- 0 4215 3985"/>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F57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4" name="docshape14">
                <a:extLst>
                  <a:ext uri="{FF2B5EF4-FFF2-40B4-BE49-F238E27FC236}">
                    <a16:creationId xmlns:a16="http://schemas.microsoft.com/office/drawing/2014/main" id="{ABF3F8B5-FA20-4843-95E1-24CA308EB830}"/>
                  </a:ext>
                </a:extLst>
              </p:cNvPr>
              <p:cNvSpPr>
                <a:spLocks/>
              </p:cNvSpPr>
              <p:nvPr/>
            </p:nvSpPr>
            <p:spPr bwMode="auto">
              <a:xfrm>
                <a:off x="3565" y="505"/>
                <a:ext cx="231" cy="331"/>
              </a:xfrm>
              <a:custGeom>
                <a:avLst/>
                <a:gdLst>
                  <a:gd name="T0" fmla="+- 0 3796 3566"/>
                  <a:gd name="T1" fmla="*/ T0 w 231"/>
                  <a:gd name="T2" fmla="+- 0 506 506"/>
                  <a:gd name="T3" fmla="*/ 506 h 331"/>
                  <a:gd name="T4" fmla="+- 0 3683 3566"/>
                  <a:gd name="T5" fmla="*/ T4 w 231"/>
                  <a:gd name="T6" fmla="+- 0 506 506"/>
                  <a:gd name="T7" fmla="*/ 506 h 331"/>
                  <a:gd name="T8" fmla="+- 0 3566 3566"/>
                  <a:gd name="T9" fmla="*/ T8 w 231"/>
                  <a:gd name="T10" fmla="+- 0 836 506"/>
                  <a:gd name="T11" fmla="*/ 836 h 331"/>
                  <a:gd name="T12" fmla="+- 0 3679 3566"/>
                  <a:gd name="T13" fmla="*/ T12 w 231"/>
                  <a:gd name="T14" fmla="+- 0 836 506"/>
                  <a:gd name="T15" fmla="*/ 836 h 331"/>
                  <a:gd name="T16" fmla="+- 0 3796 3566"/>
                  <a:gd name="T17" fmla="*/ T16 w 231"/>
                  <a:gd name="T18" fmla="+- 0 506 506"/>
                  <a:gd name="T19" fmla="*/ 506 h 331"/>
                </a:gdLst>
                <a:ahLst/>
                <a:cxnLst>
                  <a:cxn ang="0">
                    <a:pos x="T1" y="T3"/>
                  </a:cxn>
                  <a:cxn ang="0">
                    <a:pos x="T5" y="T7"/>
                  </a:cxn>
                  <a:cxn ang="0">
                    <a:pos x="T9" y="T11"/>
                  </a:cxn>
                  <a:cxn ang="0">
                    <a:pos x="T13" y="T15"/>
                  </a:cxn>
                  <a:cxn ang="0">
                    <a:pos x="T17" y="T19"/>
                  </a:cxn>
                </a:cxnLst>
                <a:rect l="0" t="0" r="r" b="b"/>
                <a:pathLst>
                  <a:path w="231" h="331">
                    <a:moveTo>
                      <a:pt x="230" y="0"/>
                    </a:moveTo>
                    <a:lnTo>
                      <a:pt x="117" y="0"/>
                    </a:lnTo>
                    <a:lnTo>
                      <a:pt x="0" y="330"/>
                    </a:lnTo>
                    <a:lnTo>
                      <a:pt x="113" y="330"/>
                    </a:lnTo>
                    <a:lnTo>
                      <a:pt x="230" y="0"/>
                    </a:lnTo>
                    <a:close/>
                  </a:path>
                </a:pathLst>
              </a:cu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5" name="docshape15">
                <a:extLst>
                  <a:ext uri="{FF2B5EF4-FFF2-40B4-BE49-F238E27FC236}">
                    <a16:creationId xmlns:a16="http://schemas.microsoft.com/office/drawing/2014/main" id="{8AAA5833-E1C8-43D0-8D5B-2621022DE374}"/>
                  </a:ext>
                </a:extLst>
              </p:cNvPr>
              <p:cNvSpPr>
                <a:spLocks/>
              </p:cNvSpPr>
              <p:nvPr/>
            </p:nvSpPr>
            <p:spPr bwMode="auto">
              <a:xfrm>
                <a:off x="3775" y="505"/>
                <a:ext cx="230" cy="331"/>
              </a:xfrm>
              <a:custGeom>
                <a:avLst/>
                <a:gdLst>
                  <a:gd name="T0" fmla="+- 0 4005 3775"/>
                  <a:gd name="T1" fmla="*/ T0 w 230"/>
                  <a:gd name="T2" fmla="+- 0 506 506"/>
                  <a:gd name="T3" fmla="*/ 506 h 331"/>
                  <a:gd name="T4" fmla="+- 0 3892 3775"/>
                  <a:gd name="T5" fmla="*/ T4 w 230"/>
                  <a:gd name="T6" fmla="+- 0 506 506"/>
                  <a:gd name="T7" fmla="*/ 506 h 331"/>
                  <a:gd name="T8" fmla="+- 0 3775 3775"/>
                  <a:gd name="T9" fmla="*/ T8 w 230"/>
                  <a:gd name="T10" fmla="+- 0 836 506"/>
                  <a:gd name="T11" fmla="*/ 836 h 331"/>
                  <a:gd name="T12" fmla="+- 0 3888 3775"/>
                  <a:gd name="T13" fmla="*/ T12 w 230"/>
                  <a:gd name="T14" fmla="+- 0 836 506"/>
                  <a:gd name="T15" fmla="*/ 836 h 331"/>
                  <a:gd name="T16" fmla="+- 0 4005 3775"/>
                  <a:gd name="T17" fmla="*/ T16 w 230"/>
                  <a:gd name="T18" fmla="+- 0 506 506"/>
                  <a:gd name="T19" fmla="*/ 506 h 331"/>
                </a:gdLst>
                <a:ahLst/>
                <a:cxnLst>
                  <a:cxn ang="0">
                    <a:pos x="T1" y="T3"/>
                  </a:cxn>
                  <a:cxn ang="0">
                    <a:pos x="T5" y="T7"/>
                  </a:cxn>
                  <a:cxn ang="0">
                    <a:pos x="T9" y="T11"/>
                  </a:cxn>
                  <a:cxn ang="0">
                    <a:pos x="T13" y="T15"/>
                  </a:cxn>
                  <a:cxn ang="0">
                    <a:pos x="T17" y="T19"/>
                  </a:cxn>
                </a:cxnLst>
                <a:rect l="0" t="0" r="r" b="b"/>
                <a:pathLst>
                  <a:path w="230" h="331">
                    <a:moveTo>
                      <a:pt x="230" y="0"/>
                    </a:moveTo>
                    <a:lnTo>
                      <a:pt x="117" y="0"/>
                    </a:lnTo>
                    <a:lnTo>
                      <a:pt x="0" y="330"/>
                    </a:lnTo>
                    <a:lnTo>
                      <a:pt x="113" y="330"/>
                    </a:lnTo>
                    <a:lnTo>
                      <a:pt x="230"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6" name="docshape16">
                <a:extLst>
                  <a:ext uri="{FF2B5EF4-FFF2-40B4-BE49-F238E27FC236}">
                    <a16:creationId xmlns:a16="http://schemas.microsoft.com/office/drawing/2014/main" id="{2D875C7A-B67B-4860-9AC7-F19B70EB7D31}"/>
                  </a:ext>
                </a:extLst>
              </p:cNvPr>
              <p:cNvSpPr>
                <a:spLocks/>
              </p:cNvSpPr>
              <p:nvPr/>
            </p:nvSpPr>
            <p:spPr bwMode="auto">
              <a:xfrm>
                <a:off x="287" y="505"/>
                <a:ext cx="244" cy="331"/>
              </a:xfrm>
              <a:custGeom>
                <a:avLst/>
                <a:gdLst>
                  <a:gd name="T0" fmla="+- 0 531 288"/>
                  <a:gd name="T1" fmla="*/ T0 w 244"/>
                  <a:gd name="T2" fmla="+- 0 506 506"/>
                  <a:gd name="T3" fmla="*/ 506 h 331"/>
                  <a:gd name="T4" fmla="+- 0 288 288"/>
                  <a:gd name="T5" fmla="*/ T4 w 244"/>
                  <a:gd name="T6" fmla="+- 0 506 506"/>
                  <a:gd name="T7" fmla="*/ 506 h 331"/>
                  <a:gd name="T8" fmla="+- 0 288 288"/>
                  <a:gd name="T9" fmla="*/ T8 w 244"/>
                  <a:gd name="T10" fmla="+- 0 836 506"/>
                  <a:gd name="T11" fmla="*/ 836 h 331"/>
                  <a:gd name="T12" fmla="+- 0 466 288"/>
                  <a:gd name="T13" fmla="*/ T12 w 244"/>
                  <a:gd name="T14" fmla="+- 0 836 506"/>
                  <a:gd name="T15" fmla="*/ 836 h 331"/>
                  <a:gd name="T16" fmla="+- 0 531 288"/>
                  <a:gd name="T17" fmla="*/ T16 w 244"/>
                  <a:gd name="T18" fmla="+- 0 506 506"/>
                  <a:gd name="T19" fmla="*/ 506 h 331"/>
                </a:gdLst>
                <a:ahLst/>
                <a:cxnLst>
                  <a:cxn ang="0">
                    <a:pos x="T1" y="T3"/>
                  </a:cxn>
                  <a:cxn ang="0">
                    <a:pos x="T5" y="T7"/>
                  </a:cxn>
                  <a:cxn ang="0">
                    <a:pos x="T9" y="T11"/>
                  </a:cxn>
                  <a:cxn ang="0">
                    <a:pos x="T13" y="T15"/>
                  </a:cxn>
                  <a:cxn ang="0">
                    <a:pos x="T17" y="T19"/>
                  </a:cxn>
                </a:cxnLst>
                <a:rect l="0" t="0" r="r" b="b"/>
                <a:pathLst>
                  <a:path w="244" h="331">
                    <a:moveTo>
                      <a:pt x="243" y="0"/>
                    </a:moveTo>
                    <a:lnTo>
                      <a:pt x="0" y="0"/>
                    </a:lnTo>
                    <a:lnTo>
                      <a:pt x="0" y="330"/>
                    </a:lnTo>
                    <a:lnTo>
                      <a:pt x="178" y="330"/>
                    </a:lnTo>
                    <a:lnTo>
                      <a:pt x="243" y="0"/>
                    </a:lnTo>
                    <a:close/>
                  </a:path>
                </a:pathLst>
              </a:custGeom>
              <a:solidFill>
                <a:srgbClr val="D7D8D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sp>
            <p:nvSpPr>
              <p:cNvPr id="17" name="docshape17">
                <a:extLst>
                  <a:ext uri="{FF2B5EF4-FFF2-40B4-BE49-F238E27FC236}">
                    <a16:creationId xmlns:a16="http://schemas.microsoft.com/office/drawing/2014/main" id="{AD7B9C4D-4E7F-4B64-88C2-81DB726AEB61}"/>
                  </a:ext>
                </a:extLst>
              </p:cNvPr>
              <p:cNvSpPr>
                <a:spLocks/>
              </p:cNvSpPr>
              <p:nvPr/>
            </p:nvSpPr>
            <p:spPr bwMode="auto">
              <a:xfrm>
                <a:off x="573" y="505"/>
                <a:ext cx="3007" cy="331"/>
              </a:xfrm>
              <a:custGeom>
                <a:avLst/>
                <a:gdLst>
                  <a:gd name="T0" fmla="+- 0 3580 574"/>
                  <a:gd name="T1" fmla="*/ T0 w 3007"/>
                  <a:gd name="T2" fmla="+- 0 506 506"/>
                  <a:gd name="T3" fmla="*/ 506 h 331"/>
                  <a:gd name="T4" fmla="+- 0 639 574"/>
                  <a:gd name="T5" fmla="*/ T4 w 3007"/>
                  <a:gd name="T6" fmla="+- 0 506 506"/>
                  <a:gd name="T7" fmla="*/ 506 h 331"/>
                  <a:gd name="T8" fmla="+- 0 574 574"/>
                  <a:gd name="T9" fmla="*/ T8 w 3007"/>
                  <a:gd name="T10" fmla="+- 0 836 506"/>
                  <a:gd name="T11" fmla="*/ 836 h 331"/>
                  <a:gd name="T12" fmla="+- 0 3463 574"/>
                  <a:gd name="T13" fmla="*/ T12 w 3007"/>
                  <a:gd name="T14" fmla="+- 0 836 506"/>
                  <a:gd name="T15" fmla="*/ 836 h 331"/>
                  <a:gd name="T16" fmla="+- 0 3580 574"/>
                  <a:gd name="T17" fmla="*/ T16 w 3007"/>
                  <a:gd name="T18" fmla="+- 0 506 506"/>
                  <a:gd name="T19" fmla="*/ 506 h 331"/>
                </a:gdLst>
                <a:ahLst/>
                <a:cxnLst>
                  <a:cxn ang="0">
                    <a:pos x="T1" y="T3"/>
                  </a:cxn>
                  <a:cxn ang="0">
                    <a:pos x="T5" y="T7"/>
                  </a:cxn>
                  <a:cxn ang="0">
                    <a:pos x="T9" y="T11"/>
                  </a:cxn>
                  <a:cxn ang="0">
                    <a:pos x="T13" y="T15"/>
                  </a:cxn>
                  <a:cxn ang="0">
                    <a:pos x="T17" y="T19"/>
                  </a:cxn>
                </a:cxnLst>
                <a:rect l="0" t="0" r="r" b="b"/>
                <a:pathLst>
                  <a:path w="3007" h="331">
                    <a:moveTo>
                      <a:pt x="3006" y="0"/>
                    </a:moveTo>
                    <a:lnTo>
                      <a:pt x="65" y="0"/>
                    </a:lnTo>
                    <a:lnTo>
                      <a:pt x="0" y="330"/>
                    </a:lnTo>
                    <a:lnTo>
                      <a:pt x="2889" y="330"/>
                    </a:lnTo>
                    <a:lnTo>
                      <a:pt x="3006" y="0"/>
                    </a:lnTo>
                    <a:close/>
                  </a:path>
                </a:pathLst>
              </a:custGeom>
              <a:solidFill>
                <a:srgbClr val="45BD9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21920" tIns="60960" rIns="121920" bIns="60960" anchor="t" anchorCtr="0" upright="1">
                <a:noAutofit/>
              </a:bodyPr>
              <a:lstStyle/>
              <a:p>
                <a:pPr defTabSz="1219170"/>
                <a:endParaRPr lang="en-GB" sz="2400">
                  <a:solidFill>
                    <a:prstClr val="black"/>
                  </a:solidFill>
                  <a:latin typeface="Calibri" panose="020F0502020204030204"/>
                </a:endParaRPr>
              </a:p>
            </p:txBody>
          </p:sp>
          <p:pic>
            <p:nvPicPr>
              <p:cNvPr id="18" name="docshape18">
                <a:extLst>
                  <a:ext uri="{FF2B5EF4-FFF2-40B4-BE49-F238E27FC236}">
                    <a16:creationId xmlns:a16="http://schemas.microsoft.com/office/drawing/2014/main" id="{CC76282E-6209-432F-9EC4-48CAF6B13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 y="556"/>
                <a:ext cx="242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a:extLst>
              <a:ext uri="{FF2B5EF4-FFF2-40B4-BE49-F238E27FC236}">
                <a16:creationId xmlns:a16="http://schemas.microsoft.com/office/drawing/2014/main" id="{4CCE5DB2-F935-4C14-9C0C-B2CC76E1C7A3}"/>
              </a:ext>
            </a:extLst>
          </p:cNvPr>
          <p:cNvSpPr txBox="1"/>
          <p:nvPr/>
        </p:nvSpPr>
        <p:spPr>
          <a:xfrm>
            <a:off x="2445154" y="248281"/>
            <a:ext cx="9372450" cy="6001643"/>
          </a:xfrm>
          <a:prstGeom prst="rect">
            <a:avLst/>
          </a:prstGeom>
          <a:noFill/>
        </p:spPr>
        <p:txBody>
          <a:bodyPr wrap="square" rtlCol="0">
            <a:spAutoFit/>
          </a:bodyPr>
          <a:lstStyle/>
          <a:p>
            <a:r>
              <a:rPr lang="en-GB" sz="2400" u="sng" dirty="0"/>
              <a:t>Emerging Themes:</a:t>
            </a:r>
          </a:p>
          <a:p>
            <a:endParaRPr lang="en-GB" sz="2400" u="sng" dirty="0"/>
          </a:p>
          <a:p>
            <a:pPr marL="342900" indent="-342900">
              <a:buFont typeface="Arial" panose="020B0604020202020204" pitchFamily="34" charset="0"/>
              <a:buChar char="•"/>
            </a:pPr>
            <a:r>
              <a:rPr lang="en-GB" sz="2400" dirty="0"/>
              <a:t>In Newcastle, our most common presenting issues are always </a:t>
            </a:r>
            <a:r>
              <a:rPr lang="en-GB" sz="2400" b="1" dirty="0"/>
              <a:t>anxiety and emotional regulation</a:t>
            </a:r>
            <a:r>
              <a:rPr lang="en-GB" sz="2400" dirty="0"/>
              <a:t>. </a:t>
            </a:r>
          </a:p>
          <a:p>
            <a:endParaRPr lang="en-GB" sz="2400" dirty="0"/>
          </a:p>
          <a:p>
            <a:pPr marL="342900" indent="-342900">
              <a:buFont typeface="Arial" panose="020B0604020202020204" pitchFamily="34" charset="0"/>
              <a:buChar char="•"/>
            </a:pPr>
            <a:r>
              <a:rPr lang="en-GB" sz="2400" dirty="0"/>
              <a:t>More recently there has been a significant increase in CYP who are suffering worries or anxiety in relation to </a:t>
            </a:r>
            <a:r>
              <a:rPr lang="en-GB" sz="2400" b="1" dirty="0"/>
              <a:t>domestic violence</a:t>
            </a:r>
            <a:r>
              <a:rPr lang="en-GB" sz="2400" dirty="0"/>
              <a:t>. </a:t>
            </a:r>
          </a:p>
          <a:p>
            <a:endParaRPr lang="en-GB" sz="2400" dirty="0"/>
          </a:p>
          <a:p>
            <a:pPr marL="342900" indent="-342900">
              <a:buFont typeface="Arial" panose="020B0604020202020204" pitchFamily="34" charset="0"/>
              <a:buChar char="•"/>
            </a:pPr>
            <a:r>
              <a:rPr lang="en-GB" sz="2400" dirty="0"/>
              <a:t>We have also seen an increase in the number of KS1 and KS2 CYP who lack basic </a:t>
            </a:r>
            <a:r>
              <a:rPr lang="en-GB" sz="2400" b="1" dirty="0"/>
              <a:t>social skills </a:t>
            </a:r>
            <a:r>
              <a:rPr lang="en-GB" sz="2400" dirty="0"/>
              <a:t>resulting</a:t>
            </a:r>
            <a:r>
              <a:rPr lang="en-GB" sz="2400" b="1" dirty="0"/>
              <a:t> </a:t>
            </a:r>
            <a:r>
              <a:rPr lang="en-GB" sz="2400" dirty="0"/>
              <a:t>in poor and inconsistent peer relationships and present with ‘separation anxiety’ like behaviours, following the </a:t>
            </a:r>
            <a:r>
              <a:rPr lang="en-GB" sz="2400" b="1" dirty="0"/>
              <a:t>COVID-19 pandemic </a:t>
            </a:r>
          </a:p>
          <a:p>
            <a:endParaRPr lang="en-GB" sz="2400" dirty="0"/>
          </a:p>
          <a:p>
            <a:pPr marL="342900" indent="-342900">
              <a:buFont typeface="Arial" panose="020B0604020202020204" pitchFamily="34" charset="0"/>
              <a:buChar char="•"/>
            </a:pPr>
            <a:r>
              <a:rPr lang="en-GB" sz="2400" dirty="0"/>
              <a:t>Furthermore, a large proportion of our CYP seek support from RISE as a first line intervention prior to being considered for a </a:t>
            </a:r>
            <a:r>
              <a:rPr lang="en-GB" sz="2400" b="1" dirty="0"/>
              <a:t>neurodiversity assessment </a:t>
            </a:r>
            <a:r>
              <a:rPr lang="en-GB" sz="2400" dirty="0"/>
              <a:t>due to presenting with typically neuro-diverse behaviours. </a:t>
            </a:r>
          </a:p>
        </p:txBody>
      </p:sp>
    </p:spTree>
    <p:extLst>
      <p:ext uri="{BB962C8B-B14F-4D97-AF65-F5344CB8AC3E}">
        <p14:creationId xmlns:p14="http://schemas.microsoft.com/office/powerpoint/2010/main" val="410394318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6685ccb4-fcca-47f0-a818-06ab270ca0f6" xsi:nil="true"/>
    <File_x0020_Owner xmlns="6685ccb4-fcca-47f0-a818-06ab270ca0f6">
      <UserInfo>
        <DisplayName/>
        <AccountId xsi:nil="true"/>
        <AccountType/>
      </UserInfo>
    </File_x0020_Owner>
    <FileType xmlns="44505e41-a87b-4fb2-97cf-0265c6ba9af7" xsi:nil="true"/>
    <Expiry_x0020_Date xmlns="6685ccb4-fcca-47f0-a818-06ab270ca0f6" xsi:nil="true"/>
    <SharedWithUsers xmlns="4d6dee64-d736-431e-9775-250542f3d75b">
      <UserInfo>
        <DisplayName>Monica Evans</DisplayName>
        <AccountId>47</AccountId>
        <AccountType/>
      </UserInfo>
      <UserInfo>
        <DisplayName>Lucy Greener</DisplayName>
        <AccountId>50</AccountId>
        <AccountType/>
      </UserInfo>
      <UserInfo>
        <DisplayName>Holly Appleby</DisplayName>
        <AccountId>49</AccountId>
        <AccountType/>
      </UserInfo>
      <UserInfo>
        <DisplayName>Jacqueline Shone</DisplayName>
        <AccountId>53</AccountId>
        <AccountType/>
      </UserInfo>
      <UserInfo>
        <DisplayName>Jennifer Reay</DisplayName>
        <AccountId>51</AccountId>
        <AccountType/>
      </UserInfo>
      <UserInfo>
        <DisplayName>Bethany Honour</DisplayName>
        <AccountId>114</AccountId>
        <AccountType/>
      </UserInfo>
      <UserInfo>
        <DisplayName>Rachel Dixon</DisplayName>
        <AccountId>195</AccountId>
        <AccountType/>
      </UserInfo>
    </SharedWithUsers>
    <MediaLengthInSeconds xmlns="44505e41-a87b-4fb2-97cf-0265c6ba9af7" xsi:nil="true"/>
    <TaxCatchAll xmlns="6685ccb4-fcca-47f0-a818-06ab270ca0f6" xsi:nil="true"/>
    <lcf76f155ced4ddcb4097134ff3c332f xmlns="44505e41-a87b-4fb2-97cf-0265c6ba9af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309798C208604AB8A0277BF6434DF5" ma:contentTypeVersion="17" ma:contentTypeDescription="Create a new document." ma:contentTypeScope="" ma:versionID="2af1a7ec8e2bb92e27b44b8945d512f4">
  <xsd:schema xmlns:xsd="http://www.w3.org/2001/XMLSchema" xmlns:xs="http://www.w3.org/2001/XMLSchema" xmlns:p="http://schemas.microsoft.com/office/2006/metadata/properties" xmlns:ns2="6685ccb4-fcca-47f0-a818-06ab270ca0f6" xmlns:ns3="44505e41-a87b-4fb2-97cf-0265c6ba9af7" xmlns:ns4="4d6dee64-d736-431e-9775-250542f3d75b" targetNamespace="http://schemas.microsoft.com/office/2006/metadata/properties" ma:root="true" ma:fieldsID="7cb3bec10b4f992914976fd2ff69bdab" ns2:_="" ns3:_="" ns4:_="">
    <xsd:import namespace="6685ccb4-fcca-47f0-a818-06ab270ca0f6"/>
    <xsd:import namespace="44505e41-a87b-4fb2-97cf-0265c6ba9af7"/>
    <xsd:import namespace="4d6dee64-d736-431e-9775-250542f3d75b"/>
    <xsd:element name="properties">
      <xsd:complexType>
        <xsd:sequence>
          <xsd:element name="documentManagement">
            <xsd:complexType>
              <xsd:all>
                <xsd:element ref="ns2:Document_x0020_Type" minOccurs="0"/>
                <xsd:element ref="ns2:Expiry_x0020_Date" minOccurs="0"/>
                <xsd:element ref="ns2:File_x0020_Owner" minOccurs="0"/>
                <xsd:element ref="ns3:MediaServiceMetadata" minOccurs="0"/>
                <xsd:element ref="ns3:MediaServiceFastMetadata" minOccurs="0"/>
                <xsd:element ref="ns3:MediaServiceAutoKeyPoints" minOccurs="0"/>
                <xsd:element ref="ns3:MediaServiceKeyPoints" minOccurs="0"/>
                <xsd:element ref="ns3:FileType"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85ccb4-fcca-47f0-a818-06ab270ca0f6"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ma:readOnly="false">
      <xsd:simpleType>
        <xsd:restriction base="dms:Choice">
          <xsd:enumeration value="Agenda"/>
          <xsd:enumeration value="Briefing"/>
          <xsd:enumeration value="Calendar"/>
          <xsd:enumeration value="Contract &amp; Agreements"/>
          <xsd:enumeration value="Documentation"/>
          <xsd:enumeration value="Equality Impact Assessment"/>
          <xsd:enumeration value="Feedback"/>
          <xsd:enumeration value="Form"/>
          <xsd:enumeration value="Guide &amp; Helpsheet"/>
          <xsd:enumeration value="Menu"/>
          <xsd:enumeration value="Meeting Paper"/>
          <xsd:enumeration value="Minutes"/>
          <xsd:enumeration value="Note"/>
          <xsd:enumeration value="Paperwork"/>
          <xsd:enumeration value="Plan"/>
          <xsd:enumeration value="Policy"/>
          <xsd:enumeration value="Procedure"/>
          <xsd:enumeration value="Project"/>
          <xsd:enumeration value="Record"/>
          <xsd:enumeration value="Report"/>
          <xsd:enumeration value="Resource"/>
          <xsd:enumeration value="Statistics"/>
          <xsd:enumeration value="Template"/>
          <xsd:enumeration value="Training Material"/>
          <xsd:enumeration value="Tutorial"/>
        </xsd:restriction>
      </xsd:simpleType>
    </xsd:element>
    <xsd:element name="Expiry_x0020_Date" ma:index="9" nillable="true" ma:displayName="Expiry Date" ma:format="DateOnly" ma:internalName="Expiry_x0020_Date">
      <xsd:simpleType>
        <xsd:restriction base="dms:DateTime"/>
      </xsd:simpleType>
    </xsd:element>
    <xsd:element name="File_x0020_Owner" ma:index="10" nillable="true" ma:displayName="File Owner" ma:list="UserInfo" ma:SharePointGroup="0" ma:internalName="File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7" nillable="true" ma:displayName="Taxonomy Catch All Column" ma:hidden="true" ma:list="{c925bfa4-3366-40e4-8d37-521899f39d17}" ma:internalName="TaxCatchAll" ma:showField="CatchAllData" ma:web="4d6dee64-d736-431e-9775-250542f3d7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505e41-a87b-4fb2-97cf-0265c6ba9af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FileType" ma:index="15" nillable="true" ma:displayName="File Type" ma:format="Dropdown" ma:internalName="FileType">
      <xsd:complexType>
        <xsd:complexContent>
          <xsd:extension base="dms:MultiChoiceFillIn">
            <xsd:sequence>
              <xsd:element name="Value" maxOccurs="unbounded" minOccurs="0" nillable="true">
                <xsd:simpleType>
                  <xsd:union memberTypes="dms:Text">
                    <xsd:simpleType>
                      <xsd:restriction base="dms:Choice">
                        <xsd:enumeration value="Resource - CYP"/>
                        <xsd:enumeration value="Case Recording"/>
                        <xsd:enumeration value="Feedback"/>
                        <xsd:enumeration value="Resource - Professionals"/>
                        <xsd:enumeration value="Resource - Families"/>
                      </xsd:restriction>
                    </xsd:simpleType>
                  </xsd:union>
                </xsd:simpleType>
              </xsd:element>
            </xsd:sequence>
          </xsd:extension>
        </xsd:complexContent>
      </xsd:complex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9cbddb3-9fee-4a40-9ce6-089b8d8c7d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6dee64-d736-431e-9775-250542f3d75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9cbddb3-9fee-4a40-9ce6-089b8d8c7de8" ContentTypeId="0x0101" PreviousValue="false"/>
</file>

<file path=customXml/itemProps1.xml><?xml version="1.0" encoding="utf-8"?>
<ds:datastoreItem xmlns:ds="http://schemas.openxmlformats.org/officeDocument/2006/customXml" ds:itemID="{ADDE9CD0-C004-49E1-9715-F0448CD70635}">
  <ds:schemaRefs>
    <ds:schemaRef ds:uri="http://schemas.microsoft.com/sharepoint/v3/contenttype/forms"/>
  </ds:schemaRefs>
</ds:datastoreItem>
</file>

<file path=customXml/itemProps2.xml><?xml version="1.0" encoding="utf-8"?>
<ds:datastoreItem xmlns:ds="http://schemas.openxmlformats.org/officeDocument/2006/customXml" ds:itemID="{EF830BF5-E26A-471F-93C6-35CCC07A4EC4}">
  <ds:schemaRefs>
    <ds:schemaRef ds:uri="http://purl.org/dc/elements/1.1/"/>
    <ds:schemaRef ds:uri="6685ccb4-fcca-47f0-a818-06ab270ca0f6"/>
    <ds:schemaRef ds:uri="http://schemas.microsoft.com/office/2006/metadata/properties"/>
    <ds:schemaRef ds:uri="http://purl.org/dc/terms/"/>
    <ds:schemaRef ds:uri="44505e41-a87b-4fb2-97cf-0265c6ba9af7"/>
    <ds:schemaRef ds:uri="http://schemas.microsoft.com/office/2006/documentManagement/types"/>
    <ds:schemaRef ds:uri="http://schemas.microsoft.com/office/infopath/2007/PartnerControls"/>
    <ds:schemaRef ds:uri="http://schemas.openxmlformats.org/package/2006/metadata/core-properties"/>
    <ds:schemaRef ds:uri="4d6dee64-d736-431e-9775-250542f3d75b"/>
    <ds:schemaRef ds:uri="http://www.w3.org/XML/1998/namespace"/>
    <ds:schemaRef ds:uri="http://purl.org/dc/dcmitype/"/>
  </ds:schemaRefs>
</ds:datastoreItem>
</file>

<file path=customXml/itemProps3.xml><?xml version="1.0" encoding="utf-8"?>
<ds:datastoreItem xmlns:ds="http://schemas.openxmlformats.org/officeDocument/2006/customXml" ds:itemID="{9BF54402-91CD-41CD-8FA9-6B9C7CF49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85ccb4-fcca-47f0-a818-06ab270ca0f6"/>
    <ds:schemaRef ds:uri="44505e41-a87b-4fb2-97cf-0265c6ba9af7"/>
    <ds:schemaRef ds:uri="4d6dee64-d736-431e-9775-250542f3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711E91-3DF8-40C9-BC9B-72E1BE5F284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808</TotalTime>
  <Words>1085</Words>
  <Application>Microsoft Office PowerPoint</Application>
  <PresentationFormat>Widescreen</PresentationFormat>
  <Paragraphs>162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BentonSans 1</vt:lpstr>
      <vt:lpstr>BentonSans 2</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Youd</dc:creator>
  <cp:lastModifiedBy>BURDIS, Ruby (NHS NORTH EAST AND NORTH CUMBRIA ICB - 13T)</cp:lastModifiedBy>
  <cp:revision>80</cp:revision>
  <dcterms:created xsi:type="dcterms:W3CDTF">2021-08-24T08:30:57Z</dcterms:created>
  <dcterms:modified xsi:type="dcterms:W3CDTF">2023-07-04T12:18:01Z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0x0101003A309798C208604AB8A0277BF6434DF5</vt:lpwstr>
  </property>
  <property fmtid="{D5CDD505-2E9C-101B-9397-08002B2CF9AE}" pid="3" name="Order">
    <vt:r8>168600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