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62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60093"/>
    <a:srgbClr val="CC0644"/>
    <a:srgbClr val="CC0044"/>
    <a:srgbClr val="800080"/>
    <a:srgbClr val="CC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510" autoAdjust="0"/>
  </p:normalViewPr>
  <p:slideViewPr>
    <p:cSldViewPr snapToGrid="0">
      <p:cViewPr varScale="1">
        <p:scale>
          <a:sx n="35" d="100"/>
          <a:sy n="35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28"/>
    </p:cViewPr>
  </p:sorterViewPr>
  <p:notesViewPr>
    <p:cSldViewPr snapToGrid="0">
      <p:cViewPr>
        <p:scale>
          <a:sx n="87" d="100"/>
          <a:sy n="87" d="100"/>
        </p:scale>
        <p:origin x="2178" y="-2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E341D-EEE8-4A45-8D00-D88C2D9A5B29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D3375-CE77-453A-A549-3FC0C5919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57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AC1EF-13E6-4F11-8723-66757810ED7C}" type="slidenum">
              <a:rPr lang="en-GB" smtClean="0"/>
              <a:t>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00BE66F-758F-4691-ABB2-D412F1846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4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D3375-CE77-453A-A549-3FC0C5919C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3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AC1EF-13E6-4F11-8723-66757810ED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2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F28B-E293-4260-8C09-224716E46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682DF-0965-41A7-B48B-5EF3B2FCD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4699B-8D61-4ABE-9A3C-C7885A2D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F697-E50E-453F-9271-ED20E727AA2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FC4F6-4A70-4D99-BDE6-42025E28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A091F-B2C7-4E7B-863D-777E36D7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35-B2AC-48B3-B502-BE7E5AD23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60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CB02-5B45-4684-9E6C-D658CE1C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A27EF-D080-4B46-8815-15A693EE8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68FFD-8A68-4738-9978-259D1CC1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F697-E50E-453F-9271-ED20E727AA2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76A03-8910-4AEF-B387-CBDFEEA5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07658-96A7-4C73-B642-3E822E65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35-B2AC-48B3-B502-BE7E5AD23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8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EE431-4978-4A98-AEAF-714BE576A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B1444-9245-44FB-808D-4EE5B00F2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C80A-0286-41B6-A80B-AA20CD5E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F697-E50E-453F-9271-ED20E727AA2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9DC1-C53E-415D-A8CB-1B0D80B8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FE4C5-6EF9-4B4E-B74C-8EDEB100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35-B2AC-48B3-B502-BE7E5AD23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28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4AECF6E-3FA4-4753-8444-6B78593CF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9" b="17524"/>
          <a:stretch/>
        </p:blipFill>
        <p:spPr>
          <a:xfrm>
            <a:off x="467" y="2331509"/>
            <a:ext cx="12191533" cy="35898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BFBC3A-BE8A-47B2-B9BE-76CE27CF804A}"/>
              </a:ext>
            </a:extLst>
          </p:cNvPr>
          <p:cNvSpPr/>
          <p:nvPr userDrawn="1"/>
        </p:nvSpPr>
        <p:spPr>
          <a:xfrm>
            <a:off x="0" y="5913966"/>
            <a:ext cx="12192000" cy="944034"/>
          </a:xfrm>
          <a:prstGeom prst="rect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C21AD4-2B52-414B-98D8-6F12B7449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0" y="5769603"/>
            <a:ext cx="1304908" cy="944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5393E0-5EEC-41EA-9973-D9D826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67" y="6128874"/>
            <a:ext cx="1648371" cy="45293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E27A95F0-AC89-4197-888A-525C00942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763" y="666518"/>
            <a:ext cx="6400800" cy="527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Powerpoint</a:t>
            </a:r>
            <a:r>
              <a:rPr lang="en-GB" dirty="0"/>
              <a:t> name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146CE5-9366-4591-8EA0-60ED8B7864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538" y="1322388"/>
            <a:ext cx="6408737" cy="506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CF0044"/>
                </a:solidFill>
                <a:latin typeface="Raleway SemiBold" panose="020B00030301010600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48737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37515A-3587-415A-9A38-0D9FEC6A230E}"/>
              </a:ext>
            </a:extLst>
          </p:cNvPr>
          <p:cNvSpPr/>
          <p:nvPr userDrawn="1"/>
        </p:nvSpPr>
        <p:spPr>
          <a:xfrm>
            <a:off x="0" y="5913966"/>
            <a:ext cx="12192000" cy="944034"/>
          </a:xfrm>
          <a:prstGeom prst="rect">
            <a:avLst/>
          </a:prstGeom>
          <a:solidFill>
            <a:srgbClr val="CF0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C0AD9-3B67-43FB-BED3-E66D5C341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0" y="5769603"/>
            <a:ext cx="1304908" cy="944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6F275-1891-4D67-9D02-C0945467C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67" y="6128874"/>
            <a:ext cx="1648371" cy="45293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5774C71-9FC5-433A-A15A-1FD3BA4C5B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763" y="666518"/>
            <a:ext cx="6400800" cy="527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3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049E-059C-4E14-AE96-CC657BC1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165D-2C3C-4F9C-9CB9-C6D67417F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89CF0-22D2-4253-9F4E-E7F5B8B1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F697-E50E-453F-9271-ED20E727AA2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FA6F-4CF7-400C-B4D1-43A69990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F2491-7CE4-4611-B3FC-F5B0A07D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35-B2AC-48B3-B502-BE7E5AD23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8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9D8EF-D138-4771-9B83-96F9EF27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00CD8-FF82-45FD-B408-D0A2CCF8E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60552-8A14-4F48-968D-8397C13D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F697-E50E-453F-9271-ED20E727AA2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63EAB-60C1-4B72-87C2-4DDD6C3E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A8F3-737F-4056-B1E3-73B8445A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35-B2AC-48B3-B502-BE7E5AD23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2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9962-AB87-4441-A286-9812E080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770D9-748D-44DF-8DD2-4AAD091DE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C645F-1F10-4954-A1AE-6F7AFDC01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DECC8-3D98-47B0-AED4-A1C3546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F697-E50E-453F-9271-ED20E727AA2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0E38D-FD4E-4D59-8B3F-5D2022E6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89FFD-4AAD-4CFF-9127-D826CFB0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35-B2AC-48B3-B502-BE7E5AD23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4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7803E-FDA6-40EB-8269-76BD57A1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A5398-8C2F-4FF9-A588-D9F064D44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96FC5-0353-4EA7-A2D2-9D957CBB7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7F0FD-2850-47B8-B254-C71513F29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ACCD9-ED6B-4251-BE44-802D3AAFD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CA597-912D-42CD-8DB4-4FEBD816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F697-E50E-453F-9271-ED20E727AA2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1D66DC-B7E5-4C1A-9872-8D4690C0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AC2AF-BB86-4103-99C7-42495262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35-B2AC-48B3-B502-BE7E5AD23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3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483E-501F-4914-979B-38306254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A4827-FD1A-4744-8955-B72C7A7F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F697-E50E-453F-9271-ED20E727AA2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128BB-13BF-4B2B-B8E7-DA92BD84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25CCB-7C0A-442C-822F-E9AB17F7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35-B2AC-48B3-B502-BE7E5AD23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7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B55B4-7581-454E-AAEE-DAA503F6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F697-E50E-453F-9271-ED20E727AA2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5D216-E3A4-4579-81E9-255E0DCB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09810-23C6-4C60-BB27-ACD3811F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35-B2AC-48B3-B502-BE7E5AD23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8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C796-2ED6-4A6A-A521-EF9AC5C9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44232-261E-460D-A27F-F0390CBD2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B4BA2-DB95-45E8-8C54-E9B05F45C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BFF7A-CD79-4EA8-A257-2D80EA00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F697-E50E-453F-9271-ED20E727AA2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84660-D32A-4230-9714-B6799440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3B1F4-AA82-4634-8761-BEE40BA4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35-B2AC-48B3-B502-BE7E5AD23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9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3735-68B4-4F97-9FE0-7CE209FD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FF4DB-6905-4E3F-88F4-CDD216594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66A52-3D9E-4F46-8160-DAFCA38E4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FDE1F-4C3A-4E55-A4CA-7C7217D3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F697-E50E-453F-9271-ED20E727AA2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A8DA5-283F-4142-B8F4-48CC65DC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15FB5-8012-4A01-A30E-3D3CEA96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CE35-B2AC-48B3-B502-BE7E5AD23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46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29FDD-B6B2-4F7C-8156-B2AB63B6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DC9A6-9785-47A3-9A69-09D1283CF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9D4B4-5D9E-4848-8236-3F130E10C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CF697-E50E-453F-9271-ED20E727AA2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3BFF8-9B40-4E70-9BE3-00BA5F310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D4935-2F13-46B9-BDFE-04B3AA6A4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CE35-B2AC-48B3-B502-BE7E5AD23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4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CDB90939-4706-4CEB-9743-F2F3AE6B4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63" y="666518"/>
            <a:ext cx="10164548" cy="527286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/>
              <a:t>The Specific Learning Difficulties (</a:t>
            </a:r>
            <a:r>
              <a:rPr lang="en-GB" sz="4400" b="1" dirty="0" err="1"/>
              <a:t>SpLD</a:t>
            </a:r>
            <a:r>
              <a:rPr lang="en-GB" sz="4400" b="1" dirty="0"/>
              <a:t>) Specialist Teachers 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03BA79-0377-439A-97D6-842D37366C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SEND Outreach Service </a:t>
            </a:r>
          </a:p>
        </p:txBody>
      </p:sp>
    </p:spTree>
    <p:extLst>
      <p:ext uri="{BB962C8B-B14F-4D97-AF65-F5344CB8AC3E}">
        <p14:creationId xmlns:p14="http://schemas.microsoft.com/office/powerpoint/2010/main" val="200573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D23B3AA-6483-4FA8-BF89-0F52D60C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356" y="666518"/>
            <a:ext cx="10151165" cy="1612856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Who are we?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8A334-61B2-40AC-AAE1-81341A913EA3}"/>
              </a:ext>
            </a:extLst>
          </p:cNvPr>
          <p:cNvSpPr txBox="1"/>
          <p:nvPr/>
        </p:nvSpPr>
        <p:spPr>
          <a:xfrm>
            <a:off x="901147" y="1789042"/>
            <a:ext cx="833561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Nicki Cook </a:t>
            </a:r>
            <a:r>
              <a:rPr lang="en-GB" sz="3200" dirty="0"/>
              <a:t>(F/T); </a:t>
            </a:r>
            <a:r>
              <a:rPr lang="en-GB" sz="3200" b="1" dirty="0"/>
              <a:t>Suzy Hattaway </a:t>
            </a:r>
            <a:r>
              <a:rPr lang="en-GB" sz="3200" dirty="0"/>
              <a:t>(P/T) and </a:t>
            </a:r>
            <a:r>
              <a:rPr lang="en-GB" sz="3200" b="1" dirty="0"/>
              <a:t>Katie Stone</a:t>
            </a:r>
            <a:r>
              <a:rPr lang="en-GB" sz="3200" dirty="0"/>
              <a:t> (F/T)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Specialist teachers qualified to work with children with Specific Learning Difficulties (dyslexia and dyscalculia)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Teaching experience across the team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21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4A52EF5-7536-48B9-96D4-0A02FF59D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4700" b="1" dirty="0"/>
              <a:t>Our</a:t>
            </a:r>
            <a:r>
              <a:rPr lang="en-GB" b="1" dirty="0"/>
              <a:t>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D8721-4A4B-4BC1-87FB-D36C0C45B4FE}"/>
              </a:ext>
            </a:extLst>
          </p:cNvPr>
          <p:cNvSpPr txBox="1"/>
          <p:nvPr/>
        </p:nvSpPr>
        <p:spPr>
          <a:xfrm>
            <a:off x="498763" y="1510748"/>
            <a:ext cx="864523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ssess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children who may have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SpLD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provide advice </a:t>
            </a: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schools and families.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raining to support</a:t>
            </a: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schools to identify and meet the needs of children with Specific </a:t>
            </a: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earning </a:t>
            </a:r>
            <a:r>
              <a:rPr lang="en-GB" sz="30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ifficulties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could include discussing the needs of a pupil,  assessment, monitoring visits, meeting following assessment with school staff and parents.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as a wider team with other specialist teachers to deliver a needs-led service.  </a:t>
            </a:r>
          </a:p>
        </p:txBody>
      </p:sp>
    </p:spTree>
    <p:extLst>
      <p:ext uri="{BB962C8B-B14F-4D97-AF65-F5344CB8AC3E}">
        <p14:creationId xmlns:p14="http://schemas.microsoft.com/office/powerpoint/2010/main" val="305994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BD938A9-B3B6-46C4-8C0C-2CA3ED13F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30" y="412376"/>
            <a:ext cx="11564470" cy="5450542"/>
          </a:xfrm>
        </p:spPr>
        <p:txBody>
          <a:bodyPr>
            <a:normAutofit fontScale="25000" lnSpcReduction="20000"/>
          </a:bodyPr>
          <a:lstStyle/>
          <a:p>
            <a:r>
              <a:rPr lang="en-GB" sz="12800" b="1" dirty="0"/>
              <a:t>When to make a Request for Involvement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96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Descriptors of Need document will support you in making the decision.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9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School should have exhausted their own resources and expertise first (see The SEND Mainstream Guidance on the Local offer)</a:t>
            </a:r>
            <a:endParaRPr lang="en-GB" sz="9600" b="1" dirty="0">
              <a:latin typeface="+mn-lt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9600" dirty="0">
                <a:latin typeface="+mn-lt"/>
                <a:ea typeface="Times New Roman" panose="02020603050405020304" pitchFamily="18" charset="0"/>
              </a:rPr>
              <a:t>School should be able to demonstrate quality first teaching and that the child/ young person has received targeted support.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9600" dirty="0">
                <a:latin typeface="+mn-lt"/>
                <a:ea typeface="Times New Roman" panose="02020603050405020304" pitchFamily="18" charset="0"/>
              </a:rPr>
              <a:t>D</a:t>
            </a:r>
            <a:r>
              <a:rPr lang="en-GB" sz="9600" dirty="0">
                <a:effectLst/>
                <a:latin typeface="+mn-lt"/>
                <a:ea typeface="Times New Roman" panose="02020603050405020304" pitchFamily="18" charset="0"/>
              </a:rPr>
              <a:t>ifficulties </a:t>
            </a:r>
            <a:r>
              <a:rPr lang="en-GB" sz="9600" dirty="0">
                <a:latin typeface="+mn-lt"/>
                <a:ea typeface="Times New Roman" panose="02020603050405020304" pitchFamily="18" charset="0"/>
              </a:rPr>
              <a:t>are documented </a:t>
            </a:r>
            <a:r>
              <a:rPr lang="en-GB" sz="9600" dirty="0">
                <a:effectLst/>
                <a:latin typeface="+mn-lt"/>
                <a:ea typeface="Times New Roman" panose="02020603050405020304" pitchFamily="18" charset="0"/>
              </a:rPr>
              <a:t>showing that they are persistent and resistant to previously attempted interventions.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GB" sz="8000" dirty="0"/>
          </a:p>
          <a:p>
            <a:r>
              <a:rPr lang="en-GB" sz="12800" b="1" dirty="0"/>
              <a:t>How to make the Request</a:t>
            </a:r>
          </a:p>
          <a:p>
            <a:r>
              <a:rPr lang="en-GB" sz="9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setting SENDCO needs to fully complete the ASAP referral form identifying:</a:t>
            </a:r>
          </a:p>
          <a:p>
            <a:pPr marL="1188000" indent="-1143000">
              <a:buFont typeface="Arial" panose="020B0604020202020204" pitchFamily="34" charset="0"/>
              <a:buChar char="•"/>
            </a:pPr>
            <a:r>
              <a:rPr lang="en-GB" sz="9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child’s needs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9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Evaluated outcomes from intervention</a:t>
            </a:r>
            <a:endParaRPr lang="en-GB" sz="9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9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Parents or carers concerns and actions taken to date (include SEND Support Plan)</a:t>
            </a:r>
          </a:p>
          <a:p>
            <a:endParaRPr lang="en-GB" sz="9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1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B879E91-E41E-4456-ACA5-738107E72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62" y="666518"/>
            <a:ext cx="9559638" cy="527286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DF15E-FF45-4263-BDCB-7DB9FEA5AA23}"/>
              </a:ext>
            </a:extLst>
          </p:cNvPr>
          <p:cNvSpPr txBox="1"/>
          <p:nvPr/>
        </p:nvSpPr>
        <p:spPr>
          <a:xfrm>
            <a:off x="498762" y="1193804"/>
            <a:ext cx="11205557" cy="483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 part of our service – upskilling staff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dirty="0">
                <a:solidFill>
                  <a:prstClr val="black"/>
                </a:solidFill>
                <a:latin typeface="Calibri" panose="020F0502020204030204"/>
              </a:rPr>
              <a:t>Core offer: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Dyslexia Awareness training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latin typeface="Calibri" panose="020F0502020204030204"/>
              </a:rPr>
              <a:t>            Drop in sessions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dirty="0">
                <a:latin typeface="Calibri" panose="020F0502020204030204"/>
              </a:rPr>
              <a:t> Traded offer:</a:t>
            </a:r>
            <a:endParaRPr kumimoji="0" lang="en-GB" sz="28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latin typeface="Calibri" panose="020F0502020204030204"/>
              </a:rPr>
              <a:t>            Interventions to support dyslexic learners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LSA Training – supporting dyslexic learners to be independent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1" dirty="0">
                <a:latin typeface="Calibri" panose="020F0502020204030204"/>
              </a:rPr>
              <a:t>More information will be provided next academic year.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GB" altLang="en-US" sz="3200" dirty="0">
              <a:solidFill>
                <a:srgbClr val="CC00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9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300</Words>
  <Application>Microsoft Office PowerPoint</Application>
  <PresentationFormat>Widescreen</PresentationFormat>
  <Paragraphs>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Raleway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Gemmell, Angela</dc:creator>
  <cp:lastModifiedBy>Banks, Ann</cp:lastModifiedBy>
  <cp:revision>57</cp:revision>
  <dcterms:created xsi:type="dcterms:W3CDTF">2020-09-30T09:57:03Z</dcterms:created>
  <dcterms:modified xsi:type="dcterms:W3CDTF">2022-06-22T06:15:14Z</dcterms:modified>
</cp:coreProperties>
</file>