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3" r:id="rId5"/>
    <p:sldId id="413" r:id="rId6"/>
    <p:sldId id="414" r:id="rId7"/>
    <p:sldId id="898" r:id="rId8"/>
    <p:sldId id="899" r:id="rId9"/>
    <p:sldId id="900" r:id="rId10"/>
    <p:sldId id="902" r:id="rId11"/>
    <p:sldId id="928" r:id="rId12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orient="horz" pos="1842">
          <p15:clr>
            <a:srgbClr val="A4A3A4"/>
          </p15:clr>
        </p15:guide>
        <p15:guide id="3" orient="horz" pos="3702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754">
          <p15:clr>
            <a:srgbClr val="A4A3A4"/>
          </p15:clr>
        </p15:guide>
        <p15:guide id="7" orient="horz" pos="3748">
          <p15:clr>
            <a:srgbClr val="A4A3A4"/>
          </p15:clr>
        </p15:guide>
        <p15:guide id="8" pos="431">
          <p15:clr>
            <a:srgbClr val="A4A3A4"/>
          </p15:clr>
        </p15:guide>
        <p15:guide id="9" pos="5329">
          <p15:clr>
            <a:srgbClr val="A4A3A4"/>
          </p15:clr>
        </p15:guide>
        <p15:guide id="10" pos="2925">
          <p15:clr>
            <a:srgbClr val="A4A3A4"/>
          </p15:clr>
        </p15:guide>
        <p15:guide id="11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SON, Colette" initials="M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023A9E-39AB-43FA-B82F-48964865054E}" v="1" dt="2022-06-17T09:49:25.5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095" autoAdjust="0"/>
  </p:normalViewPr>
  <p:slideViewPr>
    <p:cSldViewPr showGuides="1">
      <p:cViewPr varScale="1">
        <p:scale>
          <a:sx n="105" d="100"/>
          <a:sy n="105" d="100"/>
        </p:scale>
        <p:origin x="1716" y="96"/>
      </p:cViewPr>
      <p:guideLst>
        <p:guide orient="horz" pos="618"/>
        <p:guide orient="horz" pos="1842"/>
        <p:guide orient="horz" pos="3702"/>
        <p:guide orient="horz" pos="1026"/>
        <p:guide orient="horz" pos="210"/>
        <p:guide orient="horz" pos="754"/>
        <p:guide orient="horz" pos="3748"/>
        <p:guide pos="431"/>
        <p:guide pos="5329"/>
        <p:guide pos="2925"/>
        <p:guide pos="2835"/>
      </p:guideLst>
    </p:cSldViewPr>
  </p:slideViewPr>
  <p:outlineViewPr>
    <p:cViewPr>
      <p:scale>
        <a:sx n="33" d="100"/>
        <a:sy n="33" d="100"/>
      </p:scale>
      <p:origin x="0" y="-3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10"/>
    </p:cViewPr>
  </p:sorterViewPr>
  <p:notesViewPr>
    <p:cSldViewPr showGuides="1">
      <p:cViewPr varScale="1">
        <p:scale>
          <a:sx n="66" d="100"/>
          <a:sy n="66" d="100"/>
        </p:scale>
        <p:origin x="-1146" y="-11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TCHEN, Cath" userId="2f8032e1-c92e-4274-b5e0-7cecbeecd7ed" providerId="ADAL" clId="{3B023A9E-39AB-43FA-B82F-48964865054E}"/>
    <pc:docChg chg="delSld modSld">
      <pc:chgData name="HITCHEN, Cath" userId="2f8032e1-c92e-4274-b5e0-7cecbeecd7ed" providerId="ADAL" clId="{3B023A9E-39AB-43FA-B82F-48964865054E}" dt="2022-06-17T09:49:25.520" v="55" actId="1076"/>
      <pc:docMkLst>
        <pc:docMk/>
      </pc:docMkLst>
      <pc:sldChg chg="modSp mod">
        <pc:chgData name="HITCHEN, Cath" userId="2f8032e1-c92e-4274-b5e0-7cecbeecd7ed" providerId="ADAL" clId="{3B023A9E-39AB-43FA-B82F-48964865054E}" dt="2022-06-17T09:49:25.520" v="55" actId="1076"/>
        <pc:sldMkLst>
          <pc:docMk/>
          <pc:sldMk cId="3237150381" sldId="333"/>
        </pc:sldMkLst>
        <pc:spChg chg="mod">
          <ac:chgData name="HITCHEN, Cath" userId="2f8032e1-c92e-4274-b5e0-7cecbeecd7ed" providerId="ADAL" clId="{3B023A9E-39AB-43FA-B82F-48964865054E}" dt="2022-06-17T09:49:00.029" v="54" actId="113"/>
          <ac:spMkLst>
            <pc:docMk/>
            <pc:sldMk cId="3237150381" sldId="333"/>
            <ac:spMk id="2051" creationId="{00000000-0000-0000-0000-000000000000}"/>
          </ac:spMkLst>
        </pc:spChg>
        <pc:spChg chg="mod">
          <ac:chgData name="HITCHEN, Cath" userId="2f8032e1-c92e-4274-b5e0-7cecbeecd7ed" providerId="ADAL" clId="{3B023A9E-39AB-43FA-B82F-48964865054E}" dt="2022-06-17T09:49:25.520" v="55" actId="1076"/>
          <ac:spMkLst>
            <pc:docMk/>
            <pc:sldMk cId="3237150381" sldId="333"/>
            <ac:spMk id="2052" creationId="{00000000-0000-0000-0000-000000000000}"/>
          </ac:spMkLst>
        </pc:spChg>
      </pc:sldChg>
      <pc:sldChg chg="modSp mod">
        <pc:chgData name="HITCHEN, Cath" userId="2f8032e1-c92e-4274-b5e0-7cecbeecd7ed" providerId="ADAL" clId="{3B023A9E-39AB-43FA-B82F-48964865054E}" dt="2022-06-17T09:46:26.544" v="29" actId="6549"/>
        <pc:sldMkLst>
          <pc:docMk/>
          <pc:sldMk cId="1936829112" sldId="414"/>
        </pc:sldMkLst>
        <pc:spChg chg="mod">
          <ac:chgData name="HITCHEN, Cath" userId="2f8032e1-c92e-4274-b5e0-7cecbeecd7ed" providerId="ADAL" clId="{3B023A9E-39AB-43FA-B82F-48964865054E}" dt="2022-06-17T09:46:26.544" v="29" actId="6549"/>
          <ac:spMkLst>
            <pc:docMk/>
            <pc:sldMk cId="1936829112" sldId="414"/>
            <ac:spMk id="11" creationId="{753EF766-DE16-5C32-FE86-1C54E35E1BC0}"/>
          </ac:spMkLst>
        </pc:spChg>
      </pc:sldChg>
      <pc:sldChg chg="del">
        <pc:chgData name="HITCHEN, Cath" userId="2f8032e1-c92e-4274-b5e0-7cecbeecd7ed" providerId="ADAL" clId="{3B023A9E-39AB-43FA-B82F-48964865054E}" dt="2022-06-17T09:47:34.858" v="30" actId="47"/>
        <pc:sldMkLst>
          <pc:docMk/>
          <pc:sldMk cId="3686080741" sldId="90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441" y="9446895"/>
            <a:ext cx="1114577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22/06/2022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58888" y="9446895"/>
            <a:ext cx="4859320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61124" y="9445169"/>
            <a:ext cx="542914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1544900" y="195219"/>
            <a:ext cx="4716224" cy="5481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pic>
        <p:nvPicPr>
          <p:cNvPr id="8" name="Picture 7" descr="Department for Education" title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99" y="195220"/>
            <a:ext cx="857495" cy="55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273050"/>
            <a:ext cx="5873750" cy="440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405" y="4723448"/>
            <a:ext cx="5359346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-20441" y="9446895"/>
            <a:ext cx="1114577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63D1F4A6-7DD5-42E4-9750-A8709F395147}" type="datetimeFigureOut">
              <a:rPr lang="en-GB" smtClean="0"/>
              <a:pPr algn="l"/>
              <a:t>22/06/2022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1258888" y="9446895"/>
            <a:ext cx="4859320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6261124" y="9445169"/>
            <a:ext cx="542914" cy="49720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200"/>
            </a:lvl1pPr>
          </a:lstStyle>
          <a:p>
            <a:fld id="{C5ABB7FA-2627-47C9-9258-FDF90D155C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420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3683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340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987425" indent="-174625" algn="l" defTabSz="987425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0213" y="273050"/>
            <a:ext cx="5873750" cy="44053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28430-11EC-4ABA-A0EB-619CEE7AECAD}" type="slidenum">
              <a:rPr lang="en-GB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5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Consistency – systems, expectations, standardisation of plans, what families can expect, transition</a:t>
            </a:r>
          </a:p>
          <a:p>
            <a:r>
              <a:rPr lang="en-GB" dirty="0"/>
              <a:t>Local accountability – all leaders in education collectively responsible for the offer to </a:t>
            </a:r>
            <a:r>
              <a:rPr lang="en-GB" dirty="0" err="1"/>
              <a:t>childrena</a:t>
            </a:r>
            <a:r>
              <a:rPr lang="en-GB" dirty="0"/>
              <a:t> </a:t>
            </a:r>
            <a:r>
              <a:rPr lang="en-GB" dirty="0" err="1"/>
              <a:t>nd</a:t>
            </a:r>
            <a:r>
              <a:rPr lang="en-GB" dirty="0"/>
              <a:t> young people – end turf wars</a:t>
            </a:r>
          </a:p>
          <a:p>
            <a:r>
              <a:rPr lang="en-GB" dirty="0"/>
              <a:t>SENCOs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BB7FA-2627-47C9-9258-FDF90D155C0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354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BB7FA-2627-47C9-9258-FDF90D155C0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684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F8023CCE-BD8B-43EC-AD62-89C1C5CC8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8E079BB-35E2-4DE3-8EE0-B42E776D0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CH/DO</a:t>
            </a:r>
          </a:p>
        </p:txBody>
      </p:sp>
    </p:spTree>
    <p:extLst>
      <p:ext uri="{BB962C8B-B14F-4D97-AF65-F5344CB8AC3E}">
        <p14:creationId xmlns:p14="http://schemas.microsoft.com/office/powerpoint/2010/main" val="3382796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Officers in the LA probably spend most time on  </a:t>
            </a:r>
            <a:r>
              <a:rPr lang="en-GB" dirty="0" err="1"/>
              <a:t>on</a:t>
            </a:r>
            <a:r>
              <a:rPr lang="en-GB" dirty="0"/>
              <a:t> a minuite0.04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ABB7FA-2627-47C9-9258-FDF90D155C0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250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1470025"/>
          </a:xfrm>
        </p:spPr>
        <p:txBody>
          <a:bodyPr>
            <a:noAutofit/>
          </a:bodyPr>
          <a:lstStyle>
            <a:lvl1pPr algn="l">
              <a:defRPr lang="en-GB" sz="5400" b="1" kern="1200" noProof="0" dirty="0" smtClean="0">
                <a:solidFill>
                  <a:srgbClr val="104F75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6400800" cy="1752600"/>
          </a:xfrm>
        </p:spPr>
        <p:txBody>
          <a:bodyPr>
            <a:no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27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35919"/>
            <a:ext cx="7775575" cy="645155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dirty="0"/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271" y="1187202"/>
            <a:ext cx="5256584" cy="4112369"/>
          </a:xfrm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445571"/>
            <a:ext cx="5486400" cy="3596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87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3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33374"/>
            <a:ext cx="7775575" cy="6477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96976"/>
            <a:ext cx="7775575" cy="4679949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759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21" y="981075"/>
            <a:ext cx="7775575" cy="1253337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109" y="2420888"/>
            <a:ext cx="7775575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67995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49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mphasis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96975"/>
            <a:ext cx="3811587" cy="467995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339474"/>
            <a:ext cx="3811588" cy="8309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10800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Tx/>
              <a:buNone/>
              <a:tabLst/>
              <a:defRPr lang="en-US" dirty="0" smtClean="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80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196975"/>
            <a:ext cx="3813175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3" y="1845072"/>
            <a:ext cx="3813175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96975"/>
            <a:ext cx="3814763" cy="648097"/>
          </a:xfrm>
          <a:solidFill>
            <a:srgbClr val="C6E0E4"/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45072"/>
            <a:ext cx="3814763" cy="4031853"/>
          </a:xfrm>
          <a:ln>
            <a:solidFill>
              <a:schemeClr val="tx2"/>
            </a:solidFill>
          </a:ln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22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752976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752976"/>
          </a:xfrm>
          <a:ln>
            <a:solidFill>
              <a:schemeClr val="tx2"/>
            </a:solidFill>
          </a:ln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1F497D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26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9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332656"/>
            <a:ext cx="7775575" cy="6484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196976"/>
            <a:ext cx="7775575" cy="4679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23728" y="6334125"/>
            <a:ext cx="1224136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E69749-5551-4F5F-A3EA-C88943F21456}" type="datetimeFigureOut">
              <a:rPr lang="en-GB" smtClean="0"/>
              <a:pPr/>
              <a:t>22/06/2022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6334125"/>
            <a:ext cx="4464496" cy="365125"/>
          </a:xfrm>
          <a:prstGeom prst="rect">
            <a:avLst/>
          </a:prstGeom>
        </p:spPr>
        <p:txBody>
          <a:bodyPr/>
          <a:lstStyle>
            <a:lvl1pPr>
              <a:defRPr lang="en-GB" sz="12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45388" y="6334125"/>
            <a:ext cx="514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B98E5A-76C0-453E-B1E0-BC4AB04722D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Department for Education" title="Logo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937814"/>
            <a:ext cx="1296194" cy="76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34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8" r:id="rId6"/>
    <p:sldLayoutId id="2147483653" r:id="rId7"/>
    <p:sldLayoutId id="2147483659" r:id="rId8"/>
    <p:sldLayoutId id="2147483654" r:id="rId9"/>
    <p:sldLayoutId id="2147483655" r:id="rId10"/>
    <p:sldLayoutId id="2147483657" r:id="rId11"/>
  </p:sldLayoutIdLst>
  <p:txStyles>
    <p:titleStyle>
      <a:lvl1pPr algn="l" defTabSz="914400" rtl="0" eaLnBrk="1" latinLnBrk="0" hangingPunct="1">
        <a:spcBef>
          <a:spcPct val="0"/>
        </a:spcBef>
        <a:buNone/>
        <a:defRPr lang="en-GB" sz="3200" b="1" kern="1200" dirty="0">
          <a:solidFill>
            <a:srgbClr val="104F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ickr.com/photos/43541286@N00/9538877714/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flickr.com/photos/32332681@N04/25766832573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pixabay.com/cs/d%C3%ADt%C4%9B-chlapec-lid%C3%A9-zimn%C3%AD-sez%C3%B3n-8381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athleadership.org/1683-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shing_net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97106" y="4697840"/>
            <a:ext cx="9108505" cy="775585"/>
          </a:xfrm>
        </p:spPr>
        <p:txBody>
          <a:bodyPr rtlCol="0"/>
          <a:lstStyle/>
          <a:p>
            <a:pPr algn="ctr"/>
            <a:br>
              <a:rPr lang="en-GB" sz="3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</a:br>
            <a:br>
              <a:rPr lang="en-GB" sz="3200" b="0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</a:br>
            <a:endParaRPr lang="en-GB" sz="2800" b="0" i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51" name="Subtitle 4"/>
          <p:cNvSpPr>
            <a:spLocks noGrp="1"/>
          </p:cNvSpPr>
          <p:nvPr>
            <p:ph type="subTitle" idx="1"/>
          </p:nvPr>
        </p:nvSpPr>
        <p:spPr>
          <a:xfrm>
            <a:off x="1107265" y="4757481"/>
            <a:ext cx="7488188" cy="831759"/>
          </a:xfrm>
        </p:spPr>
        <p:txBody>
          <a:bodyPr/>
          <a:lstStyle/>
          <a:p>
            <a:pPr algn="ctr"/>
            <a:r>
              <a:rPr lang="en-GB" altLang="en-US" sz="3600" dirty="0">
                <a:latin typeface="Arial" charset="0"/>
                <a:cs typeface="Arial" charset="0"/>
              </a:rPr>
              <a:t>Making a Difference</a:t>
            </a:r>
          </a:p>
        </p:txBody>
      </p:sp>
      <p:sp>
        <p:nvSpPr>
          <p:cNvPr id="2052" name="Rectangle 1"/>
          <p:cNvSpPr>
            <a:spLocks noChangeArrowheads="1"/>
          </p:cNvSpPr>
          <p:nvPr/>
        </p:nvSpPr>
        <p:spPr bwMode="auto">
          <a:xfrm>
            <a:off x="2339752" y="611422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S" sz="1800" b="0" dirty="0"/>
              <a:t>Cath </a:t>
            </a:r>
            <a:r>
              <a:rPr lang="en-GB" altLang="en-US" sz="1800" b="0" dirty="0" err="1"/>
              <a:t>Hitchen,</a:t>
            </a:r>
            <a:r>
              <a:rPr lang="en-GB" altLang="en-US" sz="1800" b="0" dirty="0"/>
              <a:t> SEN and Disability Professional Adviser, DfE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76" y="1325821"/>
            <a:ext cx="7113947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4213" y="3041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4953" y="380063"/>
            <a:ext cx="8569994" cy="647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GB" sz="5400" b="1" kern="1200" noProof="0" dirty="0" smtClean="0">
                <a:solidFill>
                  <a:srgbClr val="104F75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GB" sz="3200" b="0" dirty="0">
                <a:latin typeface="+mn-lt"/>
              </a:rPr>
              <a:t>Newcastle June 22</a:t>
            </a:r>
          </a:p>
        </p:txBody>
      </p:sp>
    </p:spTree>
    <p:extLst>
      <p:ext uri="{BB962C8B-B14F-4D97-AF65-F5344CB8AC3E}">
        <p14:creationId xmlns:p14="http://schemas.microsoft.com/office/powerpoint/2010/main" val="323715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54A99-E4B4-9D38-BB51-980A4D104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Elements of the Green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79BD0-6E71-B954-567E-484E1C2A1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Consistency</a:t>
            </a:r>
          </a:p>
          <a:p>
            <a:r>
              <a:rPr lang="en-GB" dirty="0"/>
              <a:t>Local accountability</a:t>
            </a:r>
          </a:p>
          <a:p>
            <a:r>
              <a:rPr lang="en-GB" dirty="0"/>
              <a:t>Streamlining the disagreement process</a:t>
            </a:r>
          </a:p>
          <a:p>
            <a:r>
              <a:rPr lang="en-GB" dirty="0"/>
              <a:t>Improving and expanding SENCo training/qualification</a:t>
            </a:r>
          </a:p>
          <a:p>
            <a:r>
              <a:rPr lang="en-GB" dirty="0"/>
              <a:t>Linked to the white paper – improving mainstream provision whilst also investing in special and AP</a:t>
            </a:r>
          </a:p>
          <a:p>
            <a:r>
              <a:rPr lang="en-GB" dirty="0"/>
              <a:t>Families of schools</a:t>
            </a:r>
          </a:p>
          <a:p>
            <a:r>
              <a:rPr lang="en-GB" dirty="0"/>
              <a:t>Investing in supported internships</a:t>
            </a:r>
          </a:p>
          <a:p>
            <a:r>
              <a:rPr lang="en-GB" dirty="0"/>
              <a:t>‘Root and branch’ look at AP to embed within the system</a:t>
            </a:r>
          </a:p>
          <a:p>
            <a:r>
              <a:rPr lang="en-GB" dirty="0"/>
              <a:t>Clarity about roles and responsibilities</a:t>
            </a:r>
          </a:p>
          <a:p>
            <a:r>
              <a:rPr lang="en-GB" dirty="0"/>
              <a:t>Inclusion dashboards and looking at national </a:t>
            </a:r>
            <a:r>
              <a:rPr lang="en-GB" dirty="0" err="1"/>
              <a:t>tarifs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81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1F147-83FA-CE6A-2336-0632D1E2B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21" y="981075"/>
            <a:ext cx="7775575" cy="2303909"/>
          </a:xfrm>
        </p:spPr>
        <p:txBody>
          <a:bodyPr/>
          <a:lstStyle/>
          <a:p>
            <a:r>
              <a:rPr lang="en-GB" dirty="0"/>
              <a:t>So how do local developments in Newcastle fit in with ‘the direction of travel’?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370A4-E794-90E3-B383-B7B13B83E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109" y="3140968"/>
            <a:ext cx="7775575" cy="295232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4" descr="A picture containing tree, person, outdoor, child&#10;&#10;Description automatically generated">
            <a:extLst>
              <a:ext uri="{FF2B5EF4-FFF2-40B4-BE49-F238E27FC236}">
                <a16:creationId xmlns:a16="http://schemas.microsoft.com/office/drawing/2014/main" id="{79C3BE0C-151C-53D2-6948-4B8D0104A3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10800000" flipV="1">
            <a:off x="6140090" y="2708920"/>
            <a:ext cx="2361296" cy="3564221"/>
          </a:xfrm>
          <a:prstGeom prst="rect">
            <a:avLst/>
          </a:prstGeom>
        </p:spPr>
      </p:pic>
      <p:pic>
        <p:nvPicPr>
          <p:cNvPr id="7" name="Picture 6" descr="A group of people outside a building&#10;&#10;Description automatically generated with medium confidence">
            <a:extLst>
              <a:ext uri="{FF2B5EF4-FFF2-40B4-BE49-F238E27FC236}">
                <a16:creationId xmlns:a16="http://schemas.microsoft.com/office/drawing/2014/main" id="{1516F692-2CEE-37AA-BD7F-7F043ADA4B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0800000" flipV="1">
            <a:off x="713624" y="3108289"/>
            <a:ext cx="3045607" cy="2031396"/>
          </a:xfrm>
          <a:prstGeom prst="rect">
            <a:avLst/>
          </a:prstGeom>
        </p:spPr>
      </p:pic>
      <p:pic>
        <p:nvPicPr>
          <p:cNvPr id="10" name="Picture 9" descr="A picture containing toy, clipart&#10;&#10;Description automatically generated">
            <a:extLst>
              <a:ext uri="{FF2B5EF4-FFF2-40B4-BE49-F238E27FC236}">
                <a16:creationId xmlns:a16="http://schemas.microsoft.com/office/drawing/2014/main" id="{AE4DC949-F794-AD8D-61F8-189AC0B881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0800000" flipV="1">
            <a:off x="2277042" y="5290905"/>
            <a:ext cx="3611114" cy="16701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3EF766-DE16-5C32-FE86-1C54E35E1BC0}"/>
              </a:ext>
            </a:extLst>
          </p:cNvPr>
          <p:cNvSpPr txBox="1"/>
          <p:nvPr/>
        </p:nvSpPr>
        <p:spPr>
          <a:xfrm flipV="1">
            <a:off x="5880020" y="1520580"/>
            <a:ext cx="20880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93682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4010A5F-CB53-4A52-92A1-525D9EBFF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9875"/>
            <a:ext cx="8075612" cy="431800"/>
          </a:xfrm>
        </p:spPr>
        <p:txBody>
          <a:bodyPr/>
          <a:lstStyle/>
          <a:p>
            <a:r>
              <a:rPr lang="en-US" altLang="en-US"/>
              <a:t>What does a LA need to be in place?</a:t>
            </a:r>
          </a:p>
        </p:txBody>
      </p:sp>
      <p:pic>
        <p:nvPicPr>
          <p:cNvPr id="12291" name="Picture 41">
            <a:extLst>
              <a:ext uri="{FF2B5EF4-FFF2-40B4-BE49-F238E27FC236}">
                <a16:creationId xmlns:a16="http://schemas.microsoft.com/office/drawing/2014/main" id="{FA7DD7BA-4BFF-41B5-9024-ABA53B924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563" y="1606550"/>
            <a:ext cx="5129212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134E60C0-8EEE-40CF-B3D4-8D72D42FC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88" y="892175"/>
            <a:ext cx="2230437" cy="74453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 of graduated response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14A5AA7-6DD4-4C59-B1AC-30674672DCBB}"/>
              </a:ext>
            </a:extLst>
          </p:cNvPr>
          <p:cNvSpPr/>
          <p:nvPr/>
        </p:nvSpPr>
        <p:spPr>
          <a:xfrm>
            <a:off x="5710238" y="1292225"/>
            <a:ext cx="1984375" cy="628650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Leadership of priorities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0CAC6653-DCD3-48D8-8FDC-C30BE153DA70}"/>
              </a:ext>
            </a:extLst>
          </p:cNvPr>
          <p:cNvSpPr/>
          <p:nvPr/>
        </p:nvSpPr>
        <p:spPr>
          <a:xfrm>
            <a:off x="6702425" y="2224088"/>
            <a:ext cx="1984375" cy="806450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Funding systems aligned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B68DB73-F6A5-4D0B-87E5-7BB7EA30D814}"/>
              </a:ext>
            </a:extLst>
          </p:cNvPr>
          <p:cNvSpPr/>
          <p:nvPr/>
        </p:nvSpPr>
        <p:spPr>
          <a:xfrm>
            <a:off x="6788150" y="3654425"/>
            <a:ext cx="2259013" cy="804863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Clear expectations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BC44A3F-2E4C-436F-A4E5-CA406A3C95AD}"/>
              </a:ext>
            </a:extLst>
          </p:cNvPr>
          <p:cNvSpPr/>
          <p:nvPr/>
        </p:nvSpPr>
        <p:spPr>
          <a:xfrm>
            <a:off x="6307138" y="4992688"/>
            <a:ext cx="2259012" cy="579437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Quality and capacity in CCG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F82653A-27BD-432C-9BED-F5CE9D446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889625"/>
            <a:ext cx="2457450" cy="576263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Parental confidence</a:t>
            </a:r>
            <a:endParaRPr lang="en-GB" altLang="en-US" sz="11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CDA9DF0-342B-4645-9029-E40E54A65988}"/>
              </a:ext>
            </a:extLst>
          </p:cNvPr>
          <p:cNvSpPr/>
          <p:nvPr/>
        </p:nvSpPr>
        <p:spPr>
          <a:xfrm>
            <a:off x="2682875" y="5905500"/>
            <a:ext cx="2008188" cy="720725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Heads with collective responsibility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C7381E5-8319-415C-94E6-D10AB089BEB4}"/>
              </a:ext>
            </a:extLst>
          </p:cNvPr>
          <p:cNvSpPr/>
          <p:nvPr/>
        </p:nvSpPr>
        <p:spPr>
          <a:xfrm>
            <a:off x="855663" y="5013325"/>
            <a:ext cx="2259012" cy="579438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Reviewed provision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B0064A1-BACD-44C8-A2C9-BBBCA1BDD850}"/>
              </a:ext>
            </a:extLst>
          </p:cNvPr>
          <p:cNvSpPr/>
          <p:nvPr/>
        </p:nvSpPr>
        <p:spPr>
          <a:xfrm>
            <a:off x="676275" y="3703638"/>
            <a:ext cx="1633538" cy="858837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Council wide commitment for creating citizens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8ABF8D8B-EA89-438F-8043-E826C4007606}"/>
              </a:ext>
            </a:extLst>
          </p:cNvPr>
          <p:cNvSpPr/>
          <p:nvPr/>
        </p:nvSpPr>
        <p:spPr>
          <a:xfrm>
            <a:off x="831850" y="2441575"/>
            <a:ext cx="1851025" cy="806450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Partner agencies involved positively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9D8E5E7-3D3D-424B-B951-648D5461399F}"/>
              </a:ext>
            </a:extLst>
          </p:cNvPr>
          <p:cNvSpPr/>
          <p:nvPr/>
        </p:nvSpPr>
        <p:spPr>
          <a:xfrm>
            <a:off x="1382713" y="1574800"/>
            <a:ext cx="1984375" cy="692150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kern="0" dirty="0">
                <a:solidFill>
                  <a:prstClr val="white"/>
                </a:solidFill>
                <a:latin typeface="Calibri" panose="020F0502020204030204"/>
                <a:ea typeface="Calibri" panose="020F0502020204030204" pitchFamily="34" charset="0"/>
              </a:rPr>
              <a:t>Heads as leaders of SEND</a:t>
            </a:r>
          </a:p>
        </p:txBody>
      </p:sp>
    </p:spTree>
    <p:extLst>
      <p:ext uri="{BB962C8B-B14F-4D97-AF65-F5344CB8AC3E}">
        <p14:creationId xmlns:p14="http://schemas.microsoft.com/office/powerpoint/2010/main" val="317795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E5FA271-2C46-F5D9-6CDD-2C188A531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2656"/>
            <a:ext cx="7775575" cy="648419"/>
          </a:xfrm>
        </p:spPr>
        <p:txBody>
          <a:bodyPr/>
          <a:lstStyle/>
          <a:p>
            <a:r>
              <a:rPr lang="en-US" dirty="0"/>
              <a:t>If an hour represents our children/</a:t>
            </a:r>
            <a:r>
              <a:rPr lang="en-US" dirty="0" err="1"/>
              <a:t>yp</a:t>
            </a:r>
            <a:endParaRPr lang="en-US" dirty="0"/>
          </a:p>
        </p:txBody>
      </p:sp>
      <p:pic>
        <p:nvPicPr>
          <p:cNvPr id="5" name="Content Placeholder 4" descr="A white clock with black hands&#10;&#10;Description automatically generated with low confidence">
            <a:extLst>
              <a:ext uri="{FF2B5EF4-FFF2-40B4-BE49-F238E27FC236}">
                <a16:creationId xmlns:a16="http://schemas.microsoft.com/office/drawing/2014/main" id="{2B1D7358-95A5-C2EB-42AC-57E2E8BF60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84212" y="1667669"/>
            <a:ext cx="3811587" cy="3811587"/>
          </a:xfr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DC14BD90-4DFE-A392-B926-59723A45C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3811588" cy="4752976"/>
          </a:xfrm>
        </p:spPr>
        <p:txBody>
          <a:bodyPr/>
          <a:lstStyle/>
          <a:p>
            <a:r>
              <a:rPr lang="en-US" dirty="0"/>
              <a:t>2-3 minutes children/</a:t>
            </a:r>
            <a:r>
              <a:rPr lang="en-US" dirty="0" err="1"/>
              <a:t>yp</a:t>
            </a:r>
            <a:r>
              <a:rPr lang="en-US" dirty="0"/>
              <a:t> with EHCPs</a:t>
            </a:r>
          </a:p>
          <a:p>
            <a:r>
              <a:rPr lang="en-US" dirty="0"/>
              <a:t>9 minutes children at SEN support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how does school work for the other 48 minutes?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61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C9F0D-549E-EB0C-8DDB-95EFDFD78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Content Placeholder 9" descr="A picture containing water, outdoor, sport, fishing&#10;&#10;Description automatically generated">
            <a:extLst>
              <a:ext uri="{FF2B5EF4-FFF2-40B4-BE49-F238E27FC236}">
                <a16:creationId xmlns:a16="http://schemas.microsoft.com/office/drawing/2014/main" id="{C8F0ABD0-1C4A-520E-B3DE-BCECAAC9B6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91680" y="981075"/>
            <a:ext cx="6306673" cy="4752528"/>
          </a:xfrm>
        </p:spPr>
      </p:pic>
    </p:spTree>
    <p:extLst>
      <p:ext uri="{BB962C8B-B14F-4D97-AF65-F5344CB8AC3E}">
        <p14:creationId xmlns:p14="http://schemas.microsoft.com/office/powerpoint/2010/main" val="551664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75338-4F4A-D2E0-A308-C98424E3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32656"/>
            <a:ext cx="7775575" cy="648419"/>
          </a:xfrm>
        </p:spPr>
        <p:txBody>
          <a:bodyPr anchor="ctr">
            <a:normAutofit/>
          </a:bodyPr>
          <a:lstStyle/>
          <a:p>
            <a:r>
              <a:rPr lang="en-GB" dirty="0"/>
              <a:t>Environment or SEN?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07AB1-9A68-4108-6BBD-DBD117CC0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2" y="1196975"/>
            <a:ext cx="3811587" cy="4752976"/>
          </a:xfrm>
        </p:spPr>
        <p:txBody>
          <a:bodyPr>
            <a:normAutofit/>
          </a:bodyPr>
          <a:lstStyle/>
          <a:p>
            <a:r>
              <a:rPr lang="en-GB">
                <a:solidFill>
                  <a:prstClr val="black"/>
                </a:solidFill>
              </a:rPr>
              <a:t>Recovery</a:t>
            </a:r>
          </a:p>
          <a:p>
            <a:r>
              <a:rPr lang="en-GB">
                <a:solidFill>
                  <a:prstClr val="black"/>
                </a:solidFill>
              </a:rPr>
              <a:t>Culture around learning</a:t>
            </a:r>
          </a:p>
          <a:p>
            <a:r>
              <a:rPr lang="en-GB">
                <a:solidFill>
                  <a:prstClr val="black"/>
                </a:solidFill>
              </a:rPr>
              <a:t>Labelling</a:t>
            </a:r>
          </a:p>
        </p:txBody>
      </p:sp>
      <p:pic>
        <p:nvPicPr>
          <p:cNvPr id="5" name="Picture 2" descr="\Users\cath\AppData\Local\Microsoft\Windows\Temporary Internet Files\Content.IE5\IP9TM22G\MP900262685[1].jpg">
            <a:extLst>
              <a:ext uri="{FF2B5EF4-FFF2-40B4-BE49-F238E27FC236}">
                <a16:creationId xmlns:a16="http://schemas.microsoft.com/office/drawing/2014/main" id="{140A411E-FF3D-109C-840D-992FB7EB2D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3" r="11370" b="2"/>
          <a:stretch/>
        </p:blipFill>
        <p:spPr bwMode="auto">
          <a:xfrm>
            <a:off x="4648200" y="1196975"/>
            <a:ext cx="3811588" cy="4752976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07931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8D588-13EE-4196-8B7E-18007CF4A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 finally……..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0C7AE-94C4-436B-9FC1-EA629527D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340768"/>
            <a:ext cx="7775575" cy="4536157"/>
          </a:xfrm>
        </p:spPr>
        <p:txBody>
          <a:bodyPr/>
          <a:lstStyle/>
          <a:p>
            <a:pPr marL="0" indent="0">
              <a:buNone/>
            </a:pPr>
            <a:r>
              <a:rPr lang="en-GB" sz="4400" dirty="0"/>
              <a:t>“ You can’t go back and change the beginning, but you can start where you are and change the ending.”</a:t>
            </a:r>
          </a:p>
          <a:p>
            <a:pPr marL="0" indent="0">
              <a:buNone/>
            </a:pPr>
            <a:r>
              <a:rPr lang="en-GB" sz="4400"/>
              <a:t>C</a:t>
            </a:r>
            <a:r>
              <a:rPr lang="en-GB" sz="4400" dirty="0"/>
              <a:t>.S. Lewis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25C0A-C482-49E1-830F-4B26FD90C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B98E5A-76C0-453E-B1E0-BC4AB04722D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7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7B44D47A728488F65D9C43EFCFE2F" ma:contentTypeVersion="11" ma:contentTypeDescription="Create a new document." ma:contentTypeScope="" ma:versionID="cfdb05213030e4519fd2d79972a2fb85">
  <xsd:schema xmlns:xsd="http://www.w3.org/2001/XMLSchema" xmlns:xs="http://www.w3.org/2001/XMLSchema" xmlns:p="http://schemas.microsoft.com/office/2006/metadata/properties" xmlns:ns3="0b5b71a2-06e1-4c1d-a571-53e4d83ad5b0" xmlns:ns4="555c19f3-c827-4013-84b1-e728aca3249c" targetNamespace="http://schemas.microsoft.com/office/2006/metadata/properties" ma:root="true" ma:fieldsID="eda53db0aba6ae604a0af06cf70486bf" ns3:_="" ns4:_="">
    <xsd:import namespace="0b5b71a2-06e1-4c1d-a571-53e4d83ad5b0"/>
    <xsd:import namespace="555c19f3-c827-4013-84b1-e728aca3249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b71a2-06e1-4c1d-a571-53e4d83ad5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5c19f3-c827-4013-84b1-e728aca32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CCF40B-6596-4A82-AD7B-5077D8996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5b71a2-06e1-4c1d-a571-53e4d83ad5b0"/>
    <ds:schemaRef ds:uri="555c19f3-c827-4013-84b1-e728aca32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8918D8-6743-472F-9133-546308218B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D3942E-F7FA-4AD8-9A69-5FDFB1F490D1}">
  <ds:schemaRefs>
    <ds:schemaRef ds:uri="555c19f3-c827-4013-84b1-e728aca3249c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0b5b71a2-06e1-4c1d-a571-53e4d83ad5b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283</Words>
  <Application>Microsoft Office PowerPoint</Application>
  <PresentationFormat>On-screen Show (4:3)</PresentationFormat>
  <Paragraphs>52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Open Sans</vt:lpstr>
      <vt:lpstr>Wingdings</vt:lpstr>
      <vt:lpstr>Office Theme</vt:lpstr>
      <vt:lpstr>  </vt:lpstr>
      <vt:lpstr>Key Elements of the Green Paper</vt:lpstr>
      <vt:lpstr>So how do local developments in Newcastle fit in with ‘the direction of travel’?</vt:lpstr>
      <vt:lpstr>What does a LA need to be in place?</vt:lpstr>
      <vt:lpstr>If an hour represents our children/yp</vt:lpstr>
      <vt:lpstr>PowerPoint Presentation</vt:lpstr>
      <vt:lpstr>Environment or SEN?</vt:lpstr>
      <vt:lpstr>And finally……..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DfE presentation template</dc:title>
  <dc:creator>Publishing.TEAM@education.gsi.gov.uk</dc:creator>
  <cp:lastModifiedBy>Banks, Ann</cp:lastModifiedBy>
  <cp:revision>182</cp:revision>
  <cp:lastPrinted>2021-11-29T15:38:19Z</cp:lastPrinted>
  <dcterms:created xsi:type="dcterms:W3CDTF">2013-06-06T10:14:36Z</dcterms:created>
  <dcterms:modified xsi:type="dcterms:W3CDTF">2022-06-22T13:04:23Z</dcterms:modified>
  <cp:category>Master-Pres-v1.0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0x010100BD17B44D47A728488F65D9C43EFCFE2F</vt:lpwstr>
  </property>
</Properties>
</file>