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1" r:id="rId6"/>
    <p:sldId id="263" r:id="rId7"/>
    <p:sldId id="262" r:id="rId8"/>
    <p:sldId id="265" r:id="rId9"/>
    <p:sldId id="260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B2AD2-DA6D-4528-9BE9-D619A5B0AE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A0AD-C652-4BA5-AA5E-EF622E934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4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1EF-13E6-4F11-8723-66757810ED7C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00BE66F-758F-4691-ABB2-D412F1846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4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Discussions and training around </a:t>
            </a:r>
            <a:r>
              <a:rPr lang="en-GB" dirty="0" err="1"/>
              <a:t>DoN</a:t>
            </a:r>
            <a:r>
              <a:rPr lang="en-GB" dirty="0"/>
              <a:t> will promote a more consistent approach to SEN between schools and settings and improve understanding of what can/should be provided as part of Graduated Response.</a:t>
            </a:r>
          </a:p>
          <a:p>
            <a:endParaRPr lang="en-GB" dirty="0"/>
          </a:p>
          <a:p>
            <a:r>
              <a:rPr lang="en-GB" dirty="0"/>
              <a:t>So, that was a quick whistle stop tour of SEN ASAP…please write any questions on post it notes to be picked up at the end of today or after the event.</a:t>
            </a:r>
          </a:p>
          <a:p>
            <a:endParaRPr lang="en-GB" dirty="0"/>
          </a:p>
          <a:p>
            <a:r>
              <a:rPr lang="en-GB" dirty="0"/>
              <a:t>Now over to the SEND OS </a:t>
            </a:r>
            <a:r>
              <a:rPr lang="en-GB" dirty="0" err="1"/>
              <a:t>SpLD</a:t>
            </a:r>
            <a:r>
              <a:rPr lang="en-GB" dirty="0"/>
              <a:t> team who are going to provide more information about the different way of working from September.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A0AD-C652-4BA5-AA5E-EF622E934D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AD11-16FC-437D-AC7B-370A6148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33E94-B484-4372-BA5B-C6B05C23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2468-5EA7-49BB-86C4-E206448C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7BD7-E1E2-4224-8CA1-21D3B41F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DF73-8A23-43AE-9B4D-7D4D2B28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FDEC-2FCF-48AA-AA85-9E773FB5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671E8-B1ED-4C49-AB05-95A290884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2DCC-641B-4585-AA35-12C13365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04F18-13C3-4116-A18A-9C7323FD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97FB-91E3-4DB5-AE57-D51AABC7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6AA1E-0ED5-4FB4-BCC9-0D6C13DF8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871B2-AA2E-4A9F-8E37-05F24C953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F86D-CB36-40F3-BC58-8E6158FF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9B99-3F15-449E-91A4-3FF5601B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4709-773B-4194-A08F-847C18DA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7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AECF6E-3FA4-4753-8444-6B78593CF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17524"/>
          <a:stretch/>
        </p:blipFill>
        <p:spPr>
          <a:xfrm>
            <a:off x="467" y="2331509"/>
            <a:ext cx="12191533" cy="358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BFBC3A-BE8A-47B2-B9BE-76CE27CF804A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21AD4-2B52-414B-98D8-6F12B7449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393E0-5EEC-41EA-9973-D9D826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27A95F0-AC89-4197-888A-525C00942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Powerpoint</a:t>
            </a:r>
            <a:r>
              <a:rPr lang="en-GB" dirty="0"/>
              <a:t> name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46CE5-9366-4591-8EA0-60ED8B78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38" y="1322388"/>
            <a:ext cx="6408737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F0044"/>
                </a:solidFill>
                <a:latin typeface="Raleway SemiBold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301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85A4-6335-4D6E-89F4-19B87AF0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9A14-3B7A-4707-AF2F-E56149A87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67FDD-63F0-4919-BEB1-15AE86FC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1550-C508-4AEA-A5FE-607DA3D1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8ED3-81CD-4EEA-8A85-9F5E1D85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8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D0B3-F113-483F-B41A-1057D492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40F71-38B8-4E39-A75B-848ACC67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1764-6F34-48CA-86F2-E31FB00A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C4AF-3560-4814-BCE2-555465E5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6293-A9B6-4048-88A3-3491D16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20BE-3F4D-4C33-82DB-DED95A19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0567-1DEE-436D-A7F2-E66BC9C4B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3A90D-744A-4AC2-B1D1-754E93B8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7A195-8FF8-4D03-873C-0F6C4D98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133F-ED0C-413D-951C-160F1CE3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1841-C4C7-4D82-80FA-22280766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2491-28DE-41D4-94DA-0618B950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AFA9-A198-4C33-8970-8580C1D0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204C-1FC6-45FB-B688-4C6E71730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0BD0B-28DE-4BB5-8C22-233ED28B8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1F99B-2EEC-4DBE-A707-DD073FC2D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8345C-1AC1-4E5B-809F-69F35EA2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71BC7-AFF6-4C71-9D84-258C7604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78C98-FDCB-451C-B0A7-F99BF4E4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6B1-4399-4529-9C6C-A41D61E8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3AB9E-2D5E-48D0-A285-F3D12F98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832A9-94DC-4157-A1D9-370C9337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868A0-95A7-4583-83A0-8572BB1C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EA750-1EFC-4553-BBF5-5206337C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D7A3F-3624-4077-A1FF-11F56289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1152F-DBDD-4300-94B4-8EDF0A6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AE78-DC65-4234-8D30-9F211473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4FBD-5830-4095-8400-344F5C7C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EF7C8-7E35-48E5-84CB-AD85F904C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55739-FF07-43D6-9061-D68673F8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E410B-53FF-4E77-918B-DE6A0593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4D043-5164-4260-A987-696EB947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C2B0-E8B4-4864-8822-B917A78B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7B1F3-E465-4526-9F9C-750E60ED5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C867D-6634-4004-95F2-EFF62EEF9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8BA5-9E77-40D3-A06C-4B35452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19C28-8BF0-4AF4-87F6-ACE6DC99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82A-BDEC-4C91-89FA-DFF784B4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E2880-12AD-4E61-A329-C494B525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8879-B244-49C2-BCA3-6CBA4BC5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A811-FCCD-4DE6-B1C1-1B9479258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2437-3E18-4E02-9BD9-8B35F921D5CB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4295-1AB2-45ED-B598-238D5DA86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3C562-332C-40D3-B7EC-BFC2FDC28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9D29-C5EF-40F5-98CF-052A707D7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castlesupportdirectory.org.uk/send-outreach-service" TargetMode="External"/><Relationship Id="rId2" Type="http://schemas.openxmlformats.org/officeDocument/2006/relationships/hyperlink" Target="https://www.newcastlesupportdirectory.org.uk/newcastle-send-advice-and-support-allocation-panel-send-asap#:~:text=Newcastle%20Graduated%20Response%20to%20meeting,guidance%20to%20support%20mainstream%20inclusion.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03BA79-0377-439A-97D6-842D37366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538" y="520117"/>
            <a:ext cx="7747771" cy="13086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Relaunch - SEN Advice and Support Allocation Panel </a:t>
            </a:r>
          </a:p>
          <a:p>
            <a:r>
              <a:rPr lang="en-GB" dirty="0"/>
              <a:t>June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48A64-ECF4-440C-ADF1-6B0767BEF49A}"/>
              </a:ext>
            </a:extLst>
          </p:cNvPr>
          <p:cNvSpPr txBox="1"/>
          <p:nvPr/>
        </p:nvSpPr>
        <p:spPr>
          <a:xfrm>
            <a:off x="490538" y="1846217"/>
            <a:ext cx="1144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Angela Gemmell Manager – SEND Outreach Service</a:t>
            </a:r>
          </a:p>
        </p:txBody>
      </p:sp>
    </p:spTree>
    <p:extLst>
      <p:ext uri="{BB962C8B-B14F-4D97-AF65-F5344CB8AC3E}">
        <p14:creationId xmlns:p14="http://schemas.microsoft.com/office/powerpoint/2010/main" val="200573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07EE5-BA87-48CF-B187-ECF652D032BD}"/>
              </a:ext>
            </a:extLst>
          </p:cNvPr>
          <p:cNvSpPr txBox="1"/>
          <p:nvPr/>
        </p:nvSpPr>
        <p:spPr>
          <a:xfrm>
            <a:off x="838200" y="1461360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Granted for a time limited period, for a maximum of 1 year.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Funding of up to £5000 per year is provided to support inclusion and/or reintegration into the mainstream classroom.  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To enable school to provide specific, short term and high-quality support and intervention which is individualised and bespoke to the pupil concerned, above and beyond what would normally be available.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Applications should include evidence of inclusive practice. </a:t>
            </a:r>
            <a:endParaRPr lang="en-US" sz="1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01D07-1350-43D5-9A82-250E02D4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 Pupil Support Funding</a:t>
            </a:r>
          </a:p>
        </p:txBody>
      </p:sp>
    </p:spTree>
    <p:extLst>
      <p:ext uri="{BB962C8B-B14F-4D97-AF65-F5344CB8AC3E}">
        <p14:creationId xmlns:p14="http://schemas.microsoft.com/office/powerpoint/2010/main" val="214580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9607A-89CC-4B1E-9186-5A876C99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Newcastle Local Offer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3D44B-0A44-4996-9768-F4359AEC5FD5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SEN ASAP – includes examples of Requests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Newcastle SEND Advice and Support Allocation Panel (SEN ASAP) (newcastlesupportdirectory.org.uk)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SEND Outreach Service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SEND Outreach Service (newcastlesupportdirectory.org.uk)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173D4-05D7-435E-A8D2-7099DEC0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 lot to offer at SEN Support level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9D61-AA5C-494A-A2EB-3D831AB8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Future plans…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Newcastle SEND Descriptors of Need and reviewed Newcastle Mainstream Guidance</a:t>
            </a:r>
          </a:p>
        </p:txBody>
      </p:sp>
    </p:spTree>
    <p:extLst>
      <p:ext uri="{BB962C8B-B14F-4D97-AF65-F5344CB8AC3E}">
        <p14:creationId xmlns:p14="http://schemas.microsoft.com/office/powerpoint/2010/main" val="271680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415CA-E572-4EB6-9C1A-34DF4EBB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the SEN ASAP?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5645FAB-C9EC-4E5E-A646-B4255F68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/>
              <a:t>A Panel of representatives from:</a:t>
            </a:r>
          </a:p>
          <a:p>
            <a:r>
              <a:rPr lang="en-GB"/>
              <a:t>SEND Outreach Service, </a:t>
            </a:r>
          </a:p>
          <a:p>
            <a:r>
              <a:rPr lang="en-GB"/>
              <a:t>Education Psychology Service, </a:t>
            </a:r>
          </a:p>
          <a:p>
            <a:r>
              <a:rPr lang="en-GB"/>
              <a:t>School Effectiveness, </a:t>
            </a:r>
          </a:p>
          <a:p>
            <a:r>
              <a:rPr lang="en-GB"/>
              <a:t>Special schools – Hadrian, Sir Charles Parsons, Trinity, Thomas Bewick </a:t>
            </a:r>
          </a:p>
          <a:p>
            <a:r>
              <a:rPr lang="en-GB"/>
              <a:t>Early Help, </a:t>
            </a:r>
          </a:p>
          <a:p>
            <a:r>
              <a:rPr lang="en-GB"/>
              <a:t>Virtual School,</a:t>
            </a:r>
          </a:p>
          <a:p>
            <a:r>
              <a:rPr lang="en-GB"/>
              <a:t>School SENCo</a:t>
            </a:r>
          </a:p>
        </p:txBody>
      </p:sp>
    </p:spTree>
    <p:extLst>
      <p:ext uri="{BB962C8B-B14F-4D97-AF65-F5344CB8AC3E}">
        <p14:creationId xmlns:p14="http://schemas.microsoft.com/office/powerpoint/2010/main" val="375130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39E90-1984-4544-B1B1-6297D2B4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the SEN ASAP?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ACBF-092E-4AD7-B883-50F691DA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/>
              <a:t>SEN Advice and Support Allocation Panel considers and responds to:</a:t>
            </a:r>
          </a:p>
          <a:p>
            <a:r>
              <a:rPr lang="en-GB"/>
              <a:t>Requests for Involvement from specialist SEN staff,</a:t>
            </a:r>
          </a:p>
          <a:p>
            <a:r>
              <a:rPr lang="en-GB"/>
              <a:t>Requests for Individual Pupil Support (IPS) funding.</a:t>
            </a:r>
          </a:p>
          <a:p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2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79991-686E-4521-9344-B7D14C7F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Principles of work provided through SEN ASAP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6061-F904-4814-AD5D-22032D40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Early Intervention and Support</a:t>
            </a:r>
          </a:p>
          <a:p>
            <a:r>
              <a:rPr lang="en-GB" sz="3200" dirty="0"/>
              <a:t>Supports Inclusive Practice in mainstream schools and settings,</a:t>
            </a:r>
          </a:p>
          <a:p>
            <a:r>
              <a:rPr lang="en-GB" sz="3200" dirty="0"/>
              <a:t>Partnership working with mainstream staff,</a:t>
            </a:r>
          </a:p>
          <a:p>
            <a:r>
              <a:rPr lang="en-GB" sz="3200" dirty="0"/>
              <a:t>Needs led and equitable, </a:t>
            </a:r>
          </a:p>
          <a:p>
            <a:r>
              <a:rPr lang="en-GB" sz="3200" dirty="0"/>
              <a:t>Child and young person at centre,</a:t>
            </a:r>
          </a:p>
          <a:p>
            <a:r>
              <a:rPr lang="en-GB" sz="3200" dirty="0"/>
              <a:t>Parent/carer views embedded,</a:t>
            </a:r>
          </a:p>
          <a:p>
            <a:r>
              <a:rPr lang="en-GB" sz="3200" dirty="0"/>
              <a:t>Shares good practice.</a:t>
            </a:r>
          </a:p>
        </p:txBody>
      </p:sp>
    </p:spTree>
    <p:extLst>
      <p:ext uri="{BB962C8B-B14F-4D97-AF65-F5344CB8AC3E}">
        <p14:creationId xmlns:p14="http://schemas.microsoft.com/office/powerpoint/2010/main" val="153100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B7A48-899D-4CA6-9CBF-5A44708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Meetings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4253260-ABAD-4A76-9737-AFA4489B7223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Fortnightly during school term time,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On Microsoft Teams,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Cut off for requests two working days before Panel,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Schools/settings informed of decision within 5 working days,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Some requests are allocated outside of the Panel</a:t>
            </a:r>
          </a:p>
        </p:txBody>
      </p:sp>
    </p:spTree>
    <p:extLst>
      <p:ext uri="{BB962C8B-B14F-4D97-AF65-F5344CB8AC3E}">
        <p14:creationId xmlns:p14="http://schemas.microsoft.com/office/powerpoint/2010/main" val="319954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0213B-6D36-4765-ACBF-FDEBAF96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45" y="1115638"/>
            <a:ext cx="2574303" cy="381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provides what?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1FCCA5A-B823-4141-AFF8-FD6427DEEE9D}"/>
              </a:ext>
            </a:extLst>
          </p:cNvPr>
          <p:cNvSpPr txBox="1"/>
          <p:nvPr/>
        </p:nvSpPr>
        <p:spPr>
          <a:xfrm>
            <a:off x="4889243" y="1648870"/>
            <a:ext cx="6387405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SEND Outreach Service Early Years – all areas of SEND Code of Practice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SEND Outreach Service School Support team – Cognition and Learning (including Specific Learning Difficulties from September), Communication and Interaction (Autism) and Speech, Language and Communication needs (from September)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Education Psychology Service – SEMH needs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Trinity Outreach – SEMH needs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Hadrian and Sir Charles Parsons Outreach – Cognition and Learning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Newcastle Bridges – anxiety and mental health needs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Thomas Bewick – Communication and Interaction (Autism)</a:t>
            </a:r>
          </a:p>
        </p:txBody>
      </p:sp>
    </p:spTree>
    <p:extLst>
      <p:ext uri="{BB962C8B-B14F-4D97-AF65-F5344CB8AC3E}">
        <p14:creationId xmlns:p14="http://schemas.microsoft.com/office/powerpoint/2010/main" val="322111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11D1-B92B-4A57-AB38-4F550CE1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 Outreach Service – SEN ASAP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77C19-FD68-4CE2-A7B0-F3BE658FFC2F}"/>
              </a:ext>
            </a:extLst>
          </p:cNvPr>
          <p:cNvSpPr txBox="1"/>
          <p:nvPr/>
        </p:nvSpPr>
        <p:spPr>
          <a:xfrm>
            <a:off x="838200" y="1887523"/>
            <a:ext cx="4564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Early Years Team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EY Lead - Hazel Newstead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Specialist teachers and Nursery Nurses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Advice and Support for EY settings (LA maintained and PVI sector) and families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Provide sessions in community for families to attend with children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Workforce training including AET training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Parent/carer training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D82DB-D696-405A-A6CF-B1FAAA074041}"/>
              </a:ext>
            </a:extLst>
          </p:cNvPr>
          <p:cNvSpPr txBox="1"/>
          <p:nvPr/>
        </p:nvSpPr>
        <p:spPr>
          <a:xfrm>
            <a:off x="5989739" y="2021747"/>
            <a:ext cx="4664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School Support Team</a:t>
            </a: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Specialist teachers and Learning Support Assistants/SEN Support Workers</a:t>
            </a: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Advice and Support for schools to identify and meet needs of individual children</a:t>
            </a: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Workforce training including AET training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521FF-DB95-46C6-BFA1-81D7C56F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Graduated Response to SEN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1C54F-FC09-4CF6-A0F4-FD9F4F8FF27B}"/>
              </a:ext>
            </a:extLst>
          </p:cNvPr>
          <p:cNvSpPr txBox="1"/>
          <p:nvPr/>
        </p:nvSpPr>
        <p:spPr>
          <a:xfrm>
            <a:off x="595618" y="1929384"/>
            <a:ext cx="10758182" cy="42519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The Panel needs to have clear evidence of the following: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 Child/ young person’s special educational needs,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 Implementation of Newcastle SEND Mainstream Guidance, or the Early Years Universally Available Guidance,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 Assess, Plan, Do Review approach outlined in the SEND Code of Practice</a:t>
            </a:r>
            <a:r>
              <a:rPr lang="en-US" sz="1700" dirty="0"/>
              <a:t>,</a:t>
            </a:r>
            <a:endParaRPr lang="en-US" sz="17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Time spent collecting parent and children’s views,</a:t>
            </a:r>
            <a:endParaRPr lang="en-US" sz="1700" b="0" i="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7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 In addition, for IPS funding applications, Panel needs to have evidence of how school’s notional SEN budget has been spent. 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 Newcastle SEND Support Plan which has been reviewed and is </a:t>
            </a:r>
            <a:r>
              <a:rPr lang="en-US" sz="1700" dirty="0"/>
              <a:t>up to date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25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88F6A7-5D31-41EB-8DF7-EB0B4A59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support from specialist staff</a:t>
            </a:r>
          </a:p>
        </p:txBody>
      </p:sp>
      <p:sp>
        <p:nvSpPr>
          <p:cNvPr id="31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E9190-DADF-422C-9C9B-EE03A5E8AC99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 </a:t>
            </a:r>
            <a:r>
              <a:rPr lang="en-GB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consultations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800">
                <a:solidFill>
                  <a:srgbClr val="CC0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Observations/assessments</a:t>
            </a:r>
            <a:r>
              <a:rPr lang="en-GB">
                <a:solidFill>
                  <a:srgbClr val="CC0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8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to 1 work with the pupil</a:t>
            </a:r>
          </a:p>
          <a:p>
            <a:r>
              <a:rPr lang="en-GB" sz="1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and training for staff within the school or setting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18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EY children- home visits and support for parent/carers</a:t>
            </a:r>
          </a:p>
          <a:p>
            <a:r>
              <a:rPr lang="en-GB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school age children - Advice for parent/carers	</a:t>
            </a:r>
          </a:p>
          <a:p>
            <a:r>
              <a:rPr lang="en-GB" sz="1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the child or young person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other services	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</a:p>
          <a:p>
            <a:r>
              <a:rPr lang="en-GB" sz="1800">
                <a:solidFill>
                  <a:srgbClr val="CC00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of interventions and resources</a:t>
            </a:r>
          </a:p>
          <a:p>
            <a:r>
              <a:rPr lang="en-GB" sz="1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approaches and methods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>
                <a:solidFill>
                  <a:srgbClr val="CC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r>
              <a:rPr lang="en-GB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during transition</a:t>
            </a:r>
          </a:p>
          <a:p>
            <a:r>
              <a:rPr lang="en-GB"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SEN Reviews and other pupil focussed meetings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798</Words>
  <Application>Microsoft Office PowerPoint</Application>
  <PresentationFormat>Widescreen</PresentationFormat>
  <Paragraphs>119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the SEN ASAP?</vt:lpstr>
      <vt:lpstr>What is the SEN ASAP?</vt:lpstr>
      <vt:lpstr>Principles of work provided through SEN ASAP</vt:lpstr>
      <vt:lpstr>Meetings </vt:lpstr>
      <vt:lpstr>Who provides what?</vt:lpstr>
      <vt:lpstr>SEND Outreach Service – SEN ASAP work</vt:lpstr>
      <vt:lpstr>Graduated Response to SEN</vt:lpstr>
      <vt:lpstr>Examples of support from specialist staff</vt:lpstr>
      <vt:lpstr>Individual Pupil Support Funding</vt:lpstr>
      <vt:lpstr>Newcastle Local Offer</vt:lpstr>
      <vt:lpstr>A lot to offer at SEN Support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Gemmell, Angela</dc:creator>
  <cp:lastModifiedBy>Gemmell, Angela</cp:lastModifiedBy>
  <cp:revision>12</cp:revision>
  <dcterms:created xsi:type="dcterms:W3CDTF">2022-06-22T07:44:03Z</dcterms:created>
  <dcterms:modified xsi:type="dcterms:W3CDTF">2022-07-13T13:45:28Z</dcterms:modified>
</cp:coreProperties>
</file>