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sldIdLst>
    <p:sldId id="256" r:id="rId5"/>
    <p:sldId id="267" r:id="rId6"/>
    <p:sldId id="261" r:id="rId7"/>
    <p:sldId id="25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2BB"/>
    <a:srgbClr val="8FAADC"/>
    <a:srgbClr val="D00044"/>
    <a:srgbClr val="CF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AECF6E-3FA4-4753-8444-6B78593CF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17524"/>
          <a:stretch/>
        </p:blipFill>
        <p:spPr>
          <a:xfrm>
            <a:off x="467" y="2331509"/>
            <a:ext cx="12191533" cy="358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BFBC3A-BE8A-47B2-B9BE-76CE27CF804A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21AD4-2B52-414B-98D8-6F12B7449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393E0-5EEC-41EA-9973-D9D826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27A95F0-AC89-4197-888A-525C00942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Powerpoint</a:t>
            </a:r>
            <a:r>
              <a:rPr lang="en-GB" dirty="0"/>
              <a:t> name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46CE5-9366-4591-8EA0-60ED8B78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38" y="1322388"/>
            <a:ext cx="6408737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F0044"/>
                </a:solidFill>
                <a:latin typeface="Raleway SemiBold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270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7515A-3587-415A-9A38-0D9FEC6A230E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C0AD9-3B67-43FB-BED3-E66D5C341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F275-1891-4D67-9D02-C0945467C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5774C71-9FC5-433A-A15A-1FD3BA4C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DAA1-D04F-4B97-BE76-E7942558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652">
              <a:schemeClr val="accent4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91011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9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tough@newcastle.gov.uk" TargetMode="External"/><Relationship Id="rId2" Type="http://schemas.openxmlformats.org/officeDocument/2006/relationships/hyperlink" Target="mailto:sue.alexander@newcastle.gov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CDB90939-4706-4CEB-9743-F2F3AE6B4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3" y="666518"/>
            <a:ext cx="9567588" cy="52728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ASAP Relaunch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03BA79-0377-439A-97D6-842D37366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573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356EE67-0028-4DCF-8370-F7F1F24D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2" y="666518"/>
            <a:ext cx="10138757" cy="52728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SEN School Effectiveness Team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Sue Alexander – SEND Adviser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sue.alexander@newcastle.gov.uk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Jill Tough – SEN Consultant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jill.tough@newcastle.gov.uk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60CE4C-E49A-4093-BBDD-86D2F8F8D8E4}"/>
              </a:ext>
            </a:extLst>
          </p:cNvPr>
          <p:cNvGrpSpPr/>
          <p:nvPr/>
        </p:nvGrpSpPr>
        <p:grpSpPr>
          <a:xfrm>
            <a:off x="1669774" y="1140610"/>
            <a:ext cx="8603311" cy="3731898"/>
            <a:chOff x="0" y="6707836"/>
            <a:chExt cx="6540499" cy="288701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551C12D1-A927-4E43-8ADD-FEA93D8B3F08}"/>
                </a:ext>
              </a:extLst>
            </p:cNvPr>
            <p:cNvSpPr/>
            <p:nvPr/>
          </p:nvSpPr>
          <p:spPr>
            <a:xfrm>
              <a:off x="0" y="6707836"/>
              <a:ext cx="6540499" cy="2887013"/>
            </a:xfrm>
            <a:prstGeom prst="trapezoid">
              <a:avLst>
                <a:gd name="adj" fmla="val 34083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67A77323-9958-44B0-A666-E7D2AD7B88AA}"/>
                </a:ext>
              </a:extLst>
            </p:cNvPr>
            <p:cNvSpPr txBox="1"/>
            <p:nvPr/>
          </p:nvSpPr>
          <p:spPr>
            <a:xfrm>
              <a:off x="1144587" y="6707836"/>
              <a:ext cx="4251325" cy="28870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Tier 1: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Quality First Provision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Pre-school: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Universally Available guidance, Area SENCO support, EYs Inclusion Fund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School: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(needs met within school resources - notional SEN budget)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SEND mainstream guidance, SEND review framework, SEN peer reviews, SENCO networks, SENCO guide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Staff specialisms within school/across trusts/groups of schools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Inclusion Quality Framework (IQF)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Advice and support from traded LA SEN services through a Service Level Agreement (SLA)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Post 16: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post 16 networks, staff specialisms within provision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36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B73B24-5DEB-4C8A-A00C-3FCDFF1D58CC}"/>
              </a:ext>
            </a:extLst>
          </p:cNvPr>
          <p:cNvSpPr txBox="1"/>
          <p:nvPr/>
        </p:nvSpPr>
        <p:spPr>
          <a:xfrm>
            <a:off x="460181" y="159772"/>
            <a:ext cx="9295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can we support you with Tier 1 of the Graduated Response?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SENCO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SENCO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SENCO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Individual school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Peer support within MATs/Trusts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Universally Available Provision for Early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SEND Mainstream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SEND Review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Inclusion Quality Framework (IQF)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SENTA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 Surgery</a:t>
            </a:r>
          </a:p>
        </p:txBody>
      </p:sp>
    </p:spTree>
    <p:extLst>
      <p:ext uri="{BB962C8B-B14F-4D97-AF65-F5344CB8AC3E}">
        <p14:creationId xmlns:p14="http://schemas.microsoft.com/office/powerpoint/2010/main" val="29430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8AF0C0-41A3-4C37-BF87-B9496F699845}"/>
              </a:ext>
            </a:extLst>
          </p:cNvPr>
          <p:cNvSpPr txBox="1"/>
          <p:nvPr/>
        </p:nvSpPr>
        <p:spPr>
          <a:xfrm>
            <a:off x="1049490" y="720339"/>
            <a:ext cx="7394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 of Support in Individual Schools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Scrutinies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Training – bespoke/packages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Learning Walks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Drop-ins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SENCO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IQF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4F9269-5306-4707-B2A0-740DE371AD2E}"/>
              </a:ext>
            </a:extLst>
          </p:cNvPr>
          <p:cNvSpPr txBox="1"/>
          <p:nvPr/>
        </p:nvSpPr>
        <p:spPr>
          <a:xfrm>
            <a:off x="1162049" y="1951672"/>
            <a:ext cx="801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Sharing good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Bespoke sessions requested by Trust/MAT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Peer reviews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EB8E7-ED0C-4CD8-A052-BA9A5930453E}"/>
              </a:ext>
            </a:extLst>
          </p:cNvPr>
          <p:cNvSpPr txBox="1"/>
          <p:nvPr/>
        </p:nvSpPr>
        <p:spPr>
          <a:xfrm>
            <a:off x="1162049" y="762000"/>
            <a:ext cx="6924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 of Support in Groups of Schools</a:t>
            </a:r>
          </a:p>
        </p:txBody>
      </p:sp>
    </p:spTree>
    <p:extLst>
      <p:ext uri="{BB962C8B-B14F-4D97-AF65-F5344CB8AC3E}">
        <p14:creationId xmlns:p14="http://schemas.microsoft.com/office/powerpoint/2010/main" val="3806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0D0F5596B5245994C3451315361B4" ma:contentTypeVersion="3" ma:contentTypeDescription="Create a new document." ma:contentTypeScope="" ma:versionID="5df9b55f6d032223e2ce4dded34edd09">
  <xsd:schema xmlns:xsd="http://www.w3.org/2001/XMLSchema" xmlns:xs="http://www.w3.org/2001/XMLSchema" xmlns:p="http://schemas.microsoft.com/office/2006/metadata/properties" xmlns:ns1="http://schemas.microsoft.com/sharepoint/v3" xmlns:ns2="8bff15e9-c5a7-4acc-b93d-e7a212861cf8" targetNamespace="http://schemas.microsoft.com/office/2006/metadata/properties" ma:root="true" ma:fieldsID="48ea42b485279acc8cec20ad05381e64" ns1:_="" ns2:_="">
    <xsd:import namespace="http://schemas.microsoft.com/sharepoint/v3"/>
    <xsd:import namespace="8bff15e9-c5a7-4acc-b93d-e7a212861c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f15e9-c5a7-4acc-b93d-e7a212861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0C97B5-1DD9-4130-A2F3-157B7A41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38EC4B-7BCB-4845-A32C-2B49EF7D5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ff15e9-c5a7-4acc-b93d-e7a212861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055599-8D81-4DC1-A4E3-662D1E6D376D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8bff15e9-c5a7-4acc-b93d-e7a212861cf8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230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Amin, Shah</dc:creator>
  <cp:lastModifiedBy>Alexander, Sue</cp:lastModifiedBy>
  <cp:revision>45</cp:revision>
  <dcterms:created xsi:type="dcterms:W3CDTF">2019-01-09T11:51:26Z</dcterms:created>
  <dcterms:modified xsi:type="dcterms:W3CDTF">2022-07-13T13:46:13Z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0x010100B970D0F5596B5245994C3451315361B4</vt:lpwstr>
  </property>
</Properties>
</file>